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31/05/17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oberto.cantoni@sciencespo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55685"/>
            <a:ext cx="7543800" cy="1524000"/>
          </a:xfrm>
        </p:spPr>
        <p:txBody>
          <a:bodyPr/>
          <a:lstStyle/>
          <a:p>
            <a:pPr algn="ctr"/>
            <a:r>
              <a:rPr lang="en-US" dirty="0" smtClean="0"/>
              <a:t>Second Galicia?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368798"/>
            <a:ext cx="6858000" cy="183605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latin typeface="Impact"/>
                <a:cs typeface="Impact"/>
              </a:rPr>
              <a:t>Poland’s ‘fossil’ narratives in the </a:t>
            </a:r>
            <a:r>
              <a:rPr lang="en-US" i="1" dirty="0">
                <a:latin typeface="Impact"/>
                <a:cs typeface="Impact"/>
              </a:rPr>
              <a:t>longue </a:t>
            </a:r>
            <a:r>
              <a:rPr lang="en-US" i="1" dirty="0" err="1" smtClean="0">
                <a:latin typeface="Impact"/>
                <a:cs typeface="Impact"/>
              </a:rPr>
              <a:t>durée</a:t>
            </a:r>
            <a:endParaRPr lang="en-US" i="1" dirty="0" smtClean="0">
              <a:latin typeface="Impact"/>
              <a:cs typeface="Impact"/>
            </a:endParaRPr>
          </a:p>
          <a:p>
            <a:pPr algn="ctr"/>
            <a:endParaRPr lang="en-US" i="1" dirty="0"/>
          </a:p>
          <a:p>
            <a:pPr algn="ctr"/>
            <a:r>
              <a:rPr lang="en-US" dirty="0" smtClean="0">
                <a:latin typeface="Calibri"/>
                <a:cs typeface="Calibri"/>
              </a:rPr>
              <a:t>Roberto Cantoni, PhD – CERI, Sciences Po Paris </a:t>
            </a:r>
          </a:p>
          <a:p>
            <a:pPr algn="ctr"/>
            <a:r>
              <a:rPr lang="en-US" dirty="0">
                <a:latin typeface="Calibri"/>
                <a:cs typeface="Calibri"/>
                <a:hlinkClick r:id="rId2"/>
              </a:rPr>
              <a:t>r</a:t>
            </a:r>
            <a:r>
              <a:rPr lang="en-US" dirty="0" smtClean="0">
                <a:latin typeface="Calibri"/>
                <a:cs typeface="Calibri"/>
                <a:hlinkClick r:id="rId2"/>
              </a:rPr>
              <a:t>oberto.cantoni@sciencespo.fr</a:t>
            </a:r>
            <a:endParaRPr lang="en-US" dirty="0" smtClean="0">
              <a:latin typeface="Calibri"/>
              <a:cs typeface="Calibri"/>
            </a:endParaRPr>
          </a:p>
          <a:p>
            <a:pPr algn="ctr"/>
            <a:r>
              <a:rPr lang="en-US" dirty="0" smtClean="0">
                <a:latin typeface="Calibri"/>
                <a:cs typeface="Calibri"/>
              </a:rPr>
              <a:t>8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EOGAN Conference, TOTAL HQ, Paris, 2 June 2017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56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57" y="-244177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776" y="1356023"/>
            <a:ext cx="4007022" cy="475902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libri"/>
                <a:cs typeface="Calibri"/>
                <a:sym typeface="Wingdings"/>
              </a:rPr>
              <a:t>Hype-hope-disillusionment cycle: is this a ‘natural’ path? Neglect of uncertainties (at least in public discourse)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Narrative of antiquity of Poland’s oil industry didn’t mean much when confronted with the lack of technological state-of-the-art know-how: experience with coal in XX c. or oil in XIX c. may not be particularly useful for shale gas in XXI c. </a:t>
            </a:r>
          </a:p>
        </p:txBody>
      </p:sp>
      <p:pic>
        <p:nvPicPr>
          <p:cNvPr id="4" name="Picture 3" descr="1200px-Gartner_Hype_Cycl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7" y="2276652"/>
            <a:ext cx="4318889" cy="2803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8014" y="5214172"/>
            <a:ext cx="239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Gartner, 1990s and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2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57" y="-244177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“Shale gas? Yes, we can!”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457" y="1484746"/>
            <a:ext cx="3583508" cy="46688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IEA’s World Energy Outlook 2011: Entering a ‘golden age of gas’</a:t>
            </a:r>
          </a:p>
          <a:p>
            <a:r>
              <a:rPr lang="en-US" dirty="0" smtClean="0">
                <a:latin typeface="Calibri"/>
                <a:cs typeface="Calibri"/>
              </a:rPr>
              <a:t>US shale revolution </a:t>
            </a:r>
            <a:r>
              <a:rPr lang="en-US" dirty="0" smtClean="0">
                <a:latin typeface="Calibri"/>
                <a:cs typeface="Calibri"/>
                <a:sym typeface="Wingdings"/>
              </a:rPr>
              <a:t> Chances for European countries?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Poland: think tanks push gov’t to take action: new jobs, energy autonomy, ‘Russia’s nightmare’</a:t>
            </a:r>
          </a:p>
        </p:txBody>
      </p:sp>
      <p:pic>
        <p:nvPicPr>
          <p:cNvPr id="4" name="Picture 3" descr="WEO-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75" y="1731681"/>
            <a:ext cx="2885162" cy="40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2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57" y="-244177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XIX c. Galician oil boom </a:t>
            </a:r>
            <a:endParaRPr lang="en-US" dirty="0"/>
          </a:p>
        </p:txBody>
      </p:sp>
      <p:pic>
        <p:nvPicPr>
          <p:cNvPr id="5" name="Picture 4" descr="fig.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7" y="1660126"/>
            <a:ext cx="7404627" cy="43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5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456" y="4298994"/>
            <a:ext cx="7132366" cy="187253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/>
                <a:cs typeface="Calibri"/>
              </a:rPr>
              <a:t>1835: about thirty surface oil mines operated in </a:t>
            </a:r>
            <a:r>
              <a:rPr lang="en-US" dirty="0" err="1" smtClean="0">
                <a:latin typeface="Calibri"/>
                <a:cs typeface="Calibri"/>
              </a:rPr>
              <a:t>Borysław</a:t>
            </a:r>
            <a:r>
              <a:rPr lang="en-US" dirty="0" smtClean="0">
                <a:latin typeface="Calibri"/>
                <a:cs typeface="Calibri"/>
              </a:rPr>
              <a:t>, Galicia</a:t>
            </a:r>
          </a:p>
          <a:p>
            <a:r>
              <a:rPr lang="en-US" dirty="0" smtClean="0">
                <a:latin typeface="Calibri"/>
                <a:cs typeface="Calibri"/>
              </a:rPr>
              <a:t>1854: oil found in </a:t>
            </a:r>
            <a:r>
              <a:rPr lang="en-US" dirty="0" err="1" smtClean="0">
                <a:latin typeface="Calibri"/>
                <a:cs typeface="Calibri"/>
              </a:rPr>
              <a:t>Bóbrka</a:t>
            </a:r>
            <a:r>
              <a:rPr lang="en-US" dirty="0" smtClean="0">
                <a:latin typeface="Calibri"/>
                <a:cs typeface="Calibri"/>
              </a:rPr>
              <a:t> well</a:t>
            </a:r>
          </a:p>
          <a:p>
            <a:r>
              <a:rPr lang="en-US" smtClean="0">
                <a:latin typeface="Calibri"/>
                <a:cs typeface="Calibri"/>
              </a:rPr>
              <a:t>1856 </a:t>
            </a:r>
            <a:r>
              <a:rPr lang="en-US" dirty="0" smtClean="0">
                <a:latin typeface="Calibri"/>
                <a:cs typeface="Calibri"/>
              </a:rPr>
              <a:t>onwards: large-scale extraction starts in the region; construction of the first refineries</a:t>
            </a: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39" y="554544"/>
            <a:ext cx="6103452" cy="37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3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57" y="-244177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Decline and stagnation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288" y="1484746"/>
            <a:ext cx="3583508" cy="46688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Interwar period: production declines and then stagnates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1918: Territorial dispute with Ukraine for sovereignty over Galicia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By 1925 Galicia’s oil is gone, and even the few reservoirs are sold to the French for their support of Polish Republic</a:t>
            </a:r>
          </a:p>
        </p:txBody>
      </p:sp>
      <p:pic>
        <p:nvPicPr>
          <p:cNvPr id="5" name="Picture 4" descr="oilpri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65" y="2110842"/>
            <a:ext cx="4030873" cy="30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8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57" y="-244177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Soviet times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964" y="1356022"/>
            <a:ext cx="4156967" cy="504805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libri"/>
                <a:cs typeface="Calibri"/>
              </a:rPr>
              <a:t>1944: Constitution of Polish Oil Monopoly, later Office for Petroleum Products</a:t>
            </a:r>
          </a:p>
          <a:p>
            <a:r>
              <a:rPr lang="en-US" dirty="0" smtClean="0">
                <a:latin typeface="Calibri"/>
                <a:cs typeface="Calibri"/>
              </a:rPr>
              <a:t>1959: Construction of </a:t>
            </a:r>
            <a:r>
              <a:rPr lang="en-US" dirty="0" err="1" smtClean="0">
                <a:latin typeface="Calibri"/>
                <a:cs typeface="Calibri"/>
              </a:rPr>
              <a:t>Mazovia</a:t>
            </a:r>
            <a:r>
              <a:rPr lang="en-US" dirty="0" smtClean="0">
                <a:latin typeface="Calibri"/>
                <a:cs typeface="Calibri"/>
              </a:rPr>
              <a:t> Refining Plant (in central Pol)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1961-5: first, small oil reservoirs found in the Polish Plain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1976: foundation of </a:t>
            </a:r>
            <a:r>
              <a:rPr lang="en-US" dirty="0" err="1" smtClean="0">
                <a:latin typeface="Calibri"/>
                <a:cs typeface="Calibri"/>
                <a:sym typeface="Wingdings"/>
              </a:rPr>
              <a:t>ZGNiG</a:t>
            </a:r>
            <a:r>
              <a:rPr lang="en-US" dirty="0" smtClean="0">
                <a:latin typeface="Calibri"/>
                <a:cs typeface="Calibri"/>
                <a:sym typeface="Wingdings"/>
              </a:rPr>
              <a:t>, later </a:t>
            </a:r>
            <a:r>
              <a:rPr lang="en-US" dirty="0" err="1" smtClean="0">
                <a:latin typeface="Calibri"/>
                <a:cs typeface="Calibri"/>
                <a:sym typeface="Wingdings"/>
              </a:rPr>
              <a:t>PGNiG</a:t>
            </a:r>
            <a:endParaRPr lang="en-US" dirty="0" smtClean="0">
              <a:latin typeface="Calibri"/>
              <a:cs typeface="Calibri"/>
              <a:sym typeface="Wingdings"/>
            </a:endParaRP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1990s: more oil discoveries; constitution of Polish Oil Concern (PKN), later PKN </a:t>
            </a:r>
            <a:r>
              <a:rPr lang="en-US" dirty="0" err="1" smtClean="0">
                <a:latin typeface="Calibri"/>
                <a:cs typeface="Calibri"/>
                <a:sym typeface="Wingdings"/>
              </a:rPr>
              <a:t>Orlen</a:t>
            </a:r>
            <a:endParaRPr lang="en-US" dirty="0" smtClean="0">
              <a:latin typeface="Calibri"/>
              <a:cs typeface="Calibri"/>
              <a:sym typeface="Wingdings"/>
            </a:endParaRPr>
          </a:p>
          <a:p>
            <a:endParaRPr lang="en-US" dirty="0" smtClean="0">
              <a:latin typeface="Calibri"/>
              <a:cs typeface="Calibri"/>
              <a:sym typeface="Wingdings"/>
            </a:endParaRPr>
          </a:p>
        </p:txBody>
      </p:sp>
      <p:pic>
        <p:nvPicPr>
          <p:cNvPr id="5" name="Picture 4" descr="147098,577920,w_1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7" y="1860403"/>
            <a:ext cx="3751782" cy="30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6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57" y="-244177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Second Galicia?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0" y="1484745"/>
            <a:ext cx="4156967" cy="48656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/>
                <a:cs typeface="Calibri"/>
                <a:sym typeface="Wingdings"/>
              </a:rPr>
              <a:t>Large prospecting effort, but deceptive outcomes, and old technology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Today, Poland depends massively on Russia for oil, gas, and even coal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Following the publication of early estimates on Poland’s shale gas, hype about a ‘new Norway’ or ‘second Galicia’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Fast political consensus reached on the need of exploration; “Poland has the means to do that”</a:t>
            </a:r>
          </a:p>
          <a:p>
            <a:endParaRPr lang="en-US" dirty="0" smtClean="0">
              <a:latin typeface="Calibri"/>
              <a:cs typeface="Calibri"/>
              <a:sym typeface="Wingdings"/>
            </a:endParaRPr>
          </a:p>
        </p:txBody>
      </p:sp>
      <p:pic>
        <p:nvPicPr>
          <p:cNvPr id="4" name="Picture 3" descr="article-0-1195A691000005DC-46_468x2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07" y="2236060"/>
            <a:ext cx="4039549" cy="24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1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57" y="-244177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Overconfidence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0" y="1484745"/>
            <a:ext cx="4156967" cy="48656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/>
                <a:cs typeface="Calibri"/>
                <a:sym typeface="Wingdings"/>
              </a:rPr>
              <a:t>Political factors: gov’t forced by opposition to take more protectionist stance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Legislation: Polish gov’t unready to formulate adequate legislation to regulate shale gas business in short time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Unexpected (?) technical problems: US fracking doesn’t work as it is  needs adaptation  needs investment  </a:t>
            </a:r>
            <a:r>
              <a:rPr lang="is-IS" dirty="0" smtClean="0">
                <a:latin typeface="Calibri"/>
                <a:cs typeface="Calibri"/>
                <a:sym typeface="Wingdings"/>
              </a:rPr>
              <a:t>but...</a:t>
            </a:r>
          </a:p>
          <a:p>
            <a:r>
              <a:rPr lang="is-IS" dirty="0" smtClean="0">
                <a:latin typeface="Calibri"/>
                <a:cs typeface="Calibri"/>
                <a:sym typeface="Wingdings"/>
              </a:rPr>
              <a:t>Geoeconomics: drop in oil price makes investments unprofitable</a:t>
            </a:r>
            <a:endParaRPr lang="en-US" dirty="0" smtClean="0">
              <a:latin typeface="Calibri"/>
              <a:cs typeface="Calibri"/>
              <a:sym typeface="Wingdings"/>
            </a:endParaRPr>
          </a:p>
          <a:p>
            <a:endParaRPr lang="en-US" dirty="0" smtClean="0">
              <a:latin typeface="Calibri"/>
              <a:cs typeface="Calibri"/>
              <a:sym typeface="Wingdings"/>
            </a:endParaRPr>
          </a:p>
        </p:txBody>
      </p:sp>
      <p:pic>
        <p:nvPicPr>
          <p:cNvPr id="5" name="Picture 4" descr="fig.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86" y="1910566"/>
            <a:ext cx="3796057" cy="37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0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57" y="-244177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Overconfidence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0" y="1484745"/>
            <a:ext cx="4156967" cy="48656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/>
                <a:cs typeface="Calibri"/>
                <a:sym typeface="Wingdings"/>
              </a:rPr>
              <a:t>Political factors: gov’t forced by opposition to take more protectionist stance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Legislation: Polish gov’t unready to formulate adequate legislation to regulate shale gas business in short time</a:t>
            </a:r>
          </a:p>
          <a:p>
            <a:r>
              <a:rPr lang="en-US" dirty="0" smtClean="0">
                <a:latin typeface="Calibri"/>
                <a:cs typeface="Calibri"/>
                <a:sym typeface="Wingdings"/>
              </a:rPr>
              <a:t>Unexpected (?) technical problems: US fracking doesn’t work as it is  needs adaptation  needs investment  </a:t>
            </a:r>
            <a:r>
              <a:rPr lang="is-IS" dirty="0" smtClean="0">
                <a:latin typeface="Calibri"/>
                <a:cs typeface="Calibri"/>
                <a:sym typeface="Wingdings"/>
              </a:rPr>
              <a:t>but...</a:t>
            </a:r>
          </a:p>
          <a:p>
            <a:r>
              <a:rPr lang="is-IS" dirty="0" smtClean="0">
                <a:latin typeface="Calibri"/>
                <a:cs typeface="Calibri"/>
                <a:sym typeface="Wingdings"/>
              </a:rPr>
              <a:t>Geoeconomics: drop in oil price makes investments unprofitable</a:t>
            </a:r>
            <a:endParaRPr lang="en-US" dirty="0" smtClean="0">
              <a:latin typeface="Calibri"/>
              <a:cs typeface="Calibri"/>
              <a:sym typeface="Wingdings"/>
            </a:endParaRPr>
          </a:p>
          <a:p>
            <a:endParaRPr lang="en-US" dirty="0" smtClean="0">
              <a:latin typeface="Calibri"/>
              <a:cs typeface="Calibri"/>
              <a:sym typeface="Wingdings"/>
            </a:endParaRPr>
          </a:p>
        </p:txBody>
      </p:sp>
      <p:pic>
        <p:nvPicPr>
          <p:cNvPr id="9" name="Picture 8" descr="mappa concessioni shale poland al 1.3.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19" y="1850038"/>
            <a:ext cx="3796057" cy="377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7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105</TotalTime>
  <Words>528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Second Galicia?</vt:lpstr>
      <vt:lpstr>“Shale gas? Yes, we can!”</vt:lpstr>
      <vt:lpstr>XIX c. Galician oil boom </vt:lpstr>
      <vt:lpstr>PowerPoint Presentation</vt:lpstr>
      <vt:lpstr>Decline and stagnation</vt:lpstr>
      <vt:lpstr>Soviet times and beyond</vt:lpstr>
      <vt:lpstr>Second Galicia?</vt:lpstr>
      <vt:lpstr>Overconfidence</vt:lpstr>
      <vt:lpstr>Overconfidence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Galicia?</dc:title>
  <dc:creator>R Cantoni</dc:creator>
  <cp:lastModifiedBy>R Cantoni</cp:lastModifiedBy>
  <cp:revision>12</cp:revision>
  <dcterms:created xsi:type="dcterms:W3CDTF">2017-05-30T15:33:42Z</dcterms:created>
  <dcterms:modified xsi:type="dcterms:W3CDTF">2017-05-31T07:54:14Z</dcterms:modified>
</cp:coreProperties>
</file>