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7" r:id="rId4"/>
    <p:sldId id="286" r:id="rId5"/>
    <p:sldId id="300" r:id="rId6"/>
    <p:sldId id="285" r:id="rId7"/>
    <p:sldId id="288" r:id="rId8"/>
    <p:sldId id="274" r:id="rId9"/>
    <p:sldId id="301" r:id="rId10"/>
    <p:sldId id="290" r:id="rId11"/>
    <p:sldId id="291" r:id="rId12"/>
    <p:sldId id="293" r:id="rId13"/>
    <p:sldId id="296" r:id="rId14"/>
    <p:sldId id="298" r:id="rId15"/>
    <p:sldId id="299" r:id="rId16"/>
    <p:sldId id="303" r:id="rId17"/>
    <p:sldId id="30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2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66B"/>
    <a:srgbClr val="53FB5F"/>
    <a:srgbClr val="00AA00"/>
    <a:srgbClr val="094518"/>
    <a:srgbClr val="0D68BD"/>
    <a:srgbClr val="084417"/>
    <a:srgbClr val="0A4983"/>
    <a:srgbClr val="0C66BA"/>
    <a:srgbClr val="0D6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94971" autoAdjust="0"/>
  </p:normalViewPr>
  <p:slideViewPr>
    <p:cSldViewPr showGuides="1">
      <p:cViewPr>
        <p:scale>
          <a:sx n="81" d="100"/>
          <a:sy n="81" d="100"/>
        </p:scale>
        <p:origin x="-1656" y="-128"/>
      </p:cViewPr>
      <p:guideLst>
        <p:guide orient="horz" pos="3702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amusso:Dropbox:MINE:PAPERS:EHS_eec%20and%20opec:grafici%20etc:eu%20energy%20depend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amusso:Dropbox:MINE:PhD%20nuovo:aaa_CORRECTIONS:DATA:CAP%201%20energy%20in%20Europe:total%20nuov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amusso:Dropbox:MINE:PAPERS:EHS_eec%20and%20opec:energy%20consump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tamusso:Dropbox:MINE:PAPERS:EHS_eec%20and%20opec:grafici%20etc:oil%20pri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amusso:Dropbox:MINE:PAPERS:EHS_eec%20and%20opec:grafici%20etc:oil%20pr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tamusso:Dropbox:MINE:PAPERS:EHS_eec%20and%20opec:grafici%20etc:oil%20pr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Import_x000d_Dependency_x000d_(%)</c:v>
                </c:pt>
              </c:strCache>
            </c:strRef>
          </c:tx>
          <c:cat>
            <c:strRef>
              <c:f>Sheet3!$A$18:$A$31</c:f>
              <c:strCache>
                <c:ptCount val="14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1972</c:v>
                </c:pt>
                <c:pt idx="6">
                  <c:v>1974</c:v>
                </c:pt>
                <c:pt idx="7">
                  <c:v>1975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1984d</c:v>
                </c:pt>
                <c:pt idx="13">
                  <c:v>1985d</c:v>
                </c:pt>
              </c:strCache>
            </c:strRef>
          </c:cat>
          <c:val>
            <c:numRef>
              <c:f>Sheet3!$B$18:$B$31</c:f>
              <c:numCache>
                <c:formatCode>General</c:formatCode>
                <c:ptCount val="14"/>
                <c:pt idx="0">
                  <c:v>7.9</c:v>
                </c:pt>
                <c:pt idx="1">
                  <c:v>19.8</c:v>
                </c:pt>
                <c:pt idx="2">
                  <c:v>31.6</c:v>
                </c:pt>
                <c:pt idx="3">
                  <c:v>51.2</c:v>
                </c:pt>
                <c:pt idx="4">
                  <c:v>65.8</c:v>
                </c:pt>
                <c:pt idx="5">
                  <c:v>67.1</c:v>
                </c:pt>
                <c:pt idx="6">
                  <c:v>67.3</c:v>
                </c:pt>
                <c:pt idx="7">
                  <c:v>61.3</c:v>
                </c:pt>
                <c:pt idx="8">
                  <c:v>56.2</c:v>
                </c:pt>
                <c:pt idx="9">
                  <c:v>46.6</c:v>
                </c:pt>
                <c:pt idx="10">
                  <c:v>46.3</c:v>
                </c:pt>
                <c:pt idx="11">
                  <c:v>42.6</c:v>
                </c:pt>
                <c:pt idx="12">
                  <c:v>42.7</c:v>
                </c:pt>
                <c:pt idx="13">
                  <c:v>39.9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155336"/>
        <c:axId val="2106742120"/>
      </c:lineChart>
      <c:catAx>
        <c:axId val="2108155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6742120"/>
        <c:crosses val="autoZero"/>
        <c:auto val="1"/>
        <c:lblAlgn val="ctr"/>
        <c:lblOffset val="100"/>
        <c:noMultiLvlLbl val="0"/>
      </c:catAx>
      <c:valAx>
        <c:axId val="210674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155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TOTAL!$B$4</c:f>
              <c:strCache>
                <c:ptCount val="1"/>
                <c:pt idx="0">
                  <c:v>Food, Fodder and fuelwood</c:v>
                </c:pt>
              </c:strCache>
            </c:strRef>
          </c:tx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TOTAL!$B$5:$B$24</c:f>
              <c:numCache>
                <c:formatCode>General</c:formatCode>
                <c:ptCount val="20"/>
                <c:pt idx="0">
                  <c:v>37.80722747675343</c:v>
                </c:pt>
                <c:pt idx="1">
                  <c:v>38.25580395520861</c:v>
                </c:pt>
                <c:pt idx="2">
                  <c:v>40.5165281359625</c:v>
                </c:pt>
                <c:pt idx="3">
                  <c:v>41.49123435550761</c:v>
                </c:pt>
                <c:pt idx="4">
                  <c:v>41.76722078906012</c:v>
                </c:pt>
                <c:pt idx="5">
                  <c:v>41.27558039544311</c:v>
                </c:pt>
                <c:pt idx="6">
                  <c:v>41.94336963782252</c:v>
                </c:pt>
                <c:pt idx="7">
                  <c:v>42.22052641626851</c:v>
                </c:pt>
                <c:pt idx="8">
                  <c:v>41.6624152096202</c:v>
                </c:pt>
                <c:pt idx="9">
                  <c:v>41.73793828213364</c:v>
                </c:pt>
                <c:pt idx="10">
                  <c:v>41.56202827926786</c:v>
                </c:pt>
                <c:pt idx="11">
                  <c:v>41.32377949738242</c:v>
                </c:pt>
                <c:pt idx="12">
                  <c:v>41.39306869199392</c:v>
                </c:pt>
                <c:pt idx="13">
                  <c:v>41.22824113873162</c:v>
                </c:pt>
                <c:pt idx="14">
                  <c:v>41.32306295969254</c:v>
                </c:pt>
                <c:pt idx="15">
                  <c:v>41.31081016519557</c:v>
                </c:pt>
                <c:pt idx="16">
                  <c:v>41.5193465175406</c:v>
                </c:pt>
                <c:pt idx="17">
                  <c:v>41.90563198615546</c:v>
                </c:pt>
                <c:pt idx="18">
                  <c:v>42.40787713758272</c:v>
                </c:pt>
                <c:pt idx="19">
                  <c:v>42.34085697898918</c:v>
                </c:pt>
              </c:numCache>
            </c:numRef>
          </c:val>
        </c:ser>
        <c:ser>
          <c:idx val="1"/>
          <c:order val="1"/>
          <c:tx>
            <c:strRef>
              <c:f>TOTAL!$C$4</c:f>
              <c:strCache>
                <c:ptCount val="1"/>
                <c:pt idx="0">
                  <c:v>Water &amp; Wind</c:v>
                </c:pt>
              </c:strCache>
            </c:strRef>
          </c:tx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TOTAL!$C$5:$C$24</c:f>
              <c:numCache>
                <c:formatCode>General</c:formatCode>
                <c:ptCount val="20"/>
                <c:pt idx="0">
                  <c:v>0.0492500238844874</c:v>
                </c:pt>
                <c:pt idx="1">
                  <c:v>0.0583739371356388</c:v>
                </c:pt>
                <c:pt idx="2">
                  <c:v>0.0376182287187525</c:v>
                </c:pt>
                <c:pt idx="3">
                  <c:v>0.0396006496607566</c:v>
                </c:pt>
                <c:pt idx="4">
                  <c:v>0.0412009171681575</c:v>
                </c:pt>
                <c:pt idx="5">
                  <c:v>0.0421801853443282</c:v>
                </c:pt>
                <c:pt idx="6">
                  <c:v>0.0470287570458563</c:v>
                </c:pt>
                <c:pt idx="7">
                  <c:v>0.0171013661984932</c:v>
                </c:pt>
                <c:pt idx="8">
                  <c:v>0.0160265596636717</c:v>
                </c:pt>
                <c:pt idx="9">
                  <c:v>0.0170535970191678</c:v>
                </c:pt>
                <c:pt idx="10">
                  <c:v>0.0176507117607353</c:v>
                </c:pt>
                <c:pt idx="11">
                  <c:v>0.0196570172924021</c:v>
                </c:pt>
                <c:pt idx="12">
                  <c:v>0.0201108244959934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TOTAL!$D$4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TOTAL!$D$5:$D$24</c:f>
              <c:numCache>
                <c:formatCode>General</c:formatCode>
                <c:ptCount val="20"/>
                <c:pt idx="0">
                  <c:v>204.2886213810605</c:v>
                </c:pt>
                <c:pt idx="1">
                  <c:v>246.51757905748</c:v>
                </c:pt>
                <c:pt idx="2">
                  <c:v>266.1611970950813</c:v>
                </c:pt>
                <c:pt idx="3">
                  <c:v>287.8468042413054</c:v>
                </c:pt>
                <c:pt idx="4">
                  <c:v>312.4747778726672</c:v>
                </c:pt>
                <c:pt idx="5">
                  <c:v>318.2796885442899</c:v>
                </c:pt>
                <c:pt idx="6">
                  <c:v>344.64337919103</c:v>
                </c:pt>
                <c:pt idx="7">
                  <c:v>351.910647749341</c:v>
                </c:pt>
                <c:pt idx="8">
                  <c:v>348.9993551153544</c:v>
                </c:pt>
                <c:pt idx="9">
                  <c:v>358.5454762579733</c:v>
                </c:pt>
                <c:pt idx="10">
                  <c:v>373.8331183712501</c:v>
                </c:pt>
                <c:pt idx="11">
                  <c:v>389.766623673596</c:v>
                </c:pt>
                <c:pt idx="12">
                  <c:v>391.9108388259752</c:v>
                </c:pt>
                <c:pt idx="13">
                  <c:v>377.0809209889943</c:v>
                </c:pt>
                <c:pt idx="14">
                  <c:v>354.094105282536</c:v>
                </c:pt>
                <c:pt idx="15">
                  <c:v>350.8702111390441</c:v>
                </c:pt>
                <c:pt idx="16">
                  <c:v>348.3727429055535</c:v>
                </c:pt>
                <c:pt idx="17">
                  <c:v>356.3735072124061</c:v>
                </c:pt>
                <c:pt idx="18">
                  <c:v>363.8193847322148</c:v>
                </c:pt>
                <c:pt idx="19">
                  <c:v>355.309783127188</c:v>
                </c:pt>
              </c:numCache>
            </c:numRef>
          </c:val>
        </c:ser>
        <c:ser>
          <c:idx val="3"/>
          <c:order val="3"/>
          <c:tx>
            <c:strRef>
              <c:f>TOTAL!$E$4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TOTAL!$E$5:$E$24</c:f>
              <c:numCache>
                <c:formatCode>General</c:formatCode>
                <c:ptCount val="20"/>
                <c:pt idx="0">
                  <c:v>10.62080825449213</c:v>
                </c:pt>
                <c:pt idx="1">
                  <c:v>16.08139868153726</c:v>
                </c:pt>
                <c:pt idx="2">
                  <c:v>22.14724849522487</c:v>
                </c:pt>
                <c:pt idx="3">
                  <c:v>27.79105760957256</c:v>
                </c:pt>
                <c:pt idx="4">
                  <c:v>30.27665520200076</c:v>
                </c:pt>
                <c:pt idx="5">
                  <c:v>32.78138435074879</c:v>
                </c:pt>
                <c:pt idx="6">
                  <c:v>40.59377089893166</c:v>
                </c:pt>
                <c:pt idx="7">
                  <c:v>43.41418266925159</c:v>
                </c:pt>
                <c:pt idx="8">
                  <c:v>46.21665711273484</c:v>
                </c:pt>
                <c:pt idx="9">
                  <c:v>56.8052928249513</c:v>
                </c:pt>
                <c:pt idx="10">
                  <c:v>64.10518773274161</c:v>
                </c:pt>
                <c:pt idx="11">
                  <c:v>71.53276965686877</c:v>
                </c:pt>
                <c:pt idx="12">
                  <c:v>78.57370784353607</c:v>
                </c:pt>
                <c:pt idx="13">
                  <c:v>88.52144836133334</c:v>
                </c:pt>
                <c:pt idx="14">
                  <c:v>107.0408187635114</c:v>
                </c:pt>
                <c:pt idx="15">
                  <c:v>118.7462262345867</c:v>
                </c:pt>
                <c:pt idx="16">
                  <c:v>133.9682334954704</c:v>
                </c:pt>
                <c:pt idx="17">
                  <c:v>156.90044902996</c:v>
                </c:pt>
                <c:pt idx="18">
                  <c:v>183.3107862803111</c:v>
                </c:pt>
                <c:pt idx="19">
                  <c:v>210.5380720354852</c:v>
                </c:pt>
              </c:numCache>
            </c:numRef>
          </c:val>
        </c:ser>
        <c:ser>
          <c:idx val="4"/>
          <c:order val="4"/>
          <c:tx>
            <c:strRef>
              <c:f>TOTAL!$F$4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TOTAL!$F$5:$F$24</c:f>
              <c:numCache>
                <c:formatCode>General</c:formatCode>
                <c:ptCount val="20"/>
                <c:pt idx="0">
                  <c:v>0.195925289003128</c:v>
                </c:pt>
                <c:pt idx="1">
                  <c:v>0.261918410241168</c:v>
                </c:pt>
                <c:pt idx="2">
                  <c:v>0.305197286709981</c:v>
                </c:pt>
                <c:pt idx="3">
                  <c:v>0.353420273238972</c:v>
                </c:pt>
                <c:pt idx="4">
                  <c:v>0.435439954140684</c:v>
                </c:pt>
                <c:pt idx="5">
                  <c:v>0.803119327408287</c:v>
                </c:pt>
                <c:pt idx="6">
                  <c:v>1.05913824400277</c:v>
                </c:pt>
                <c:pt idx="7">
                  <c:v>1.454213241613489</c:v>
                </c:pt>
                <c:pt idx="8">
                  <c:v>2.29459252889559</c:v>
                </c:pt>
                <c:pt idx="9">
                  <c:v>2.962859463068272</c:v>
                </c:pt>
                <c:pt idx="10">
                  <c:v>3.629908283168158</c:v>
                </c:pt>
                <c:pt idx="11">
                  <c:v>4.666499474529336</c:v>
                </c:pt>
                <c:pt idx="12">
                  <c:v>5.434675647261095</c:v>
                </c:pt>
                <c:pt idx="13">
                  <c:v>5.805245055877886</c:v>
                </c:pt>
                <c:pt idx="14">
                  <c:v>7.514903983933952</c:v>
                </c:pt>
                <c:pt idx="15">
                  <c:v>8.939524218955357</c:v>
                </c:pt>
                <c:pt idx="16">
                  <c:v>10.38349097160355</c:v>
                </c:pt>
                <c:pt idx="17">
                  <c:v>11.74844750164753</c:v>
                </c:pt>
                <c:pt idx="18">
                  <c:v>12.31205216391826</c:v>
                </c:pt>
                <c:pt idx="19">
                  <c:v>13.57389892038836</c:v>
                </c:pt>
              </c:numCache>
            </c:numRef>
          </c:val>
        </c:ser>
        <c:ser>
          <c:idx val="5"/>
          <c:order val="5"/>
          <c:tx>
            <c:strRef>
              <c:f>TOTAL!$G$4</c:f>
              <c:strCache>
                <c:ptCount val="1"/>
                <c:pt idx="0">
                  <c:v>Primary electricity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TOTAL!$A$5:$A$24</c:f>
              <c:numCache>
                <c:formatCode>General</c:formatCode>
                <c:ptCount val="20"/>
                <c:pt idx="0">
                  <c:v>1945.0</c:v>
                </c:pt>
                <c:pt idx="1">
                  <c:v>1946.0</c:v>
                </c:pt>
                <c:pt idx="2">
                  <c:v>1947.0</c:v>
                </c:pt>
                <c:pt idx="3">
                  <c:v>1948.0</c:v>
                </c:pt>
                <c:pt idx="4">
                  <c:v>1949.0</c:v>
                </c:pt>
                <c:pt idx="5">
                  <c:v>1950.0</c:v>
                </c:pt>
                <c:pt idx="6">
                  <c:v>1951.0</c:v>
                </c:pt>
                <c:pt idx="7">
                  <c:v>1952.0</c:v>
                </c:pt>
                <c:pt idx="8">
                  <c:v>1953.0</c:v>
                </c:pt>
                <c:pt idx="9">
                  <c:v>1954.0</c:v>
                </c:pt>
                <c:pt idx="10">
                  <c:v>1955.0</c:v>
                </c:pt>
                <c:pt idx="11">
                  <c:v>1956.0</c:v>
                </c:pt>
                <c:pt idx="12">
                  <c:v>1957.0</c:v>
                </c:pt>
                <c:pt idx="13">
                  <c:v>1958.0</c:v>
                </c:pt>
                <c:pt idx="14">
                  <c:v>1959.0</c:v>
                </c:pt>
                <c:pt idx="15">
                  <c:v>1960.0</c:v>
                </c:pt>
                <c:pt idx="16">
                  <c:v>1961.0</c:v>
                </c:pt>
                <c:pt idx="17">
                  <c:v>1962.0</c:v>
                </c:pt>
                <c:pt idx="18">
                  <c:v>1963.0</c:v>
                </c:pt>
                <c:pt idx="19">
                  <c:v>1964.0</c:v>
                </c:pt>
              </c:numCache>
            </c:numRef>
          </c:cat>
          <c:val>
            <c:numRef>
              <c:f>TOTAL!$G$5:$G$24</c:f>
              <c:numCache>
                <c:formatCode>General</c:formatCode>
                <c:ptCount val="20"/>
                <c:pt idx="0">
                  <c:v>2.746345657775897</c:v>
                </c:pt>
                <c:pt idx="1">
                  <c:v>3.2631604088974</c:v>
                </c:pt>
                <c:pt idx="2">
                  <c:v>3.623626636086867</c:v>
                </c:pt>
                <c:pt idx="3">
                  <c:v>4.008598452270266</c:v>
                </c:pt>
                <c:pt idx="4">
                  <c:v>3.708440813979116</c:v>
                </c:pt>
                <c:pt idx="5">
                  <c:v>4.291511416824948</c:v>
                </c:pt>
                <c:pt idx="6">
                  <c:v>5.244243813880387</c:v>
                </c:pt>
                <c:pt idx="7">
                  <c:v>5.509004490291417</c:v>
                </c:pt>
                <c:pt idx="8">
                  <c:v>5.25434699530771</c:v>
                </c:pt>
                <c:pt idx="9">
                  <c:v>5.788334766396693</c:v>
                </c:pt>
                <c:pt idx="10">
                  <c:v>6.207724276284042</c:v>
                </c:pt>
                <c:pt idx="11">
                  <c:v>6.332139103837048</c:v>
                </c:pt>
                <c:pt idx="12">
                  <c:v>6.140823540638821</c:v>
                </c:pt>
                <c:pt idx="13">
                  <c:v>7.459300659199186</c:v>
                </c:pt>
                <c:pt idx="14">
                  <c:v>7.580252221251099</c:v>
                </c:pt>
                <c:pt idx="15">
                  <c:v>8.983328556396747</c:v>
                </c:pt>
                <c:pt idx="16">
                  <c:v>8.877042132397734</c:v>
                </c:pt>
                <c:pt idx="17">
                  <c:v>8.572155345353367</c:v>
                </c:pt>
                <c:pt idx="18">
                  <c:v>9.96763638098628</c:v>
                </c:pt>
                <c:pt idx="19">
                  <c:v>8.679229960811248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701400"/>
        <c:axId val="2106686552"/>
      </c:areaChart>
      <c:catAx>
        <c:axId val="210670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6686552"/>
        <c:crosses val="autoZero"/>
        <c:auto val="1"/>
        <c:lblAlgn val="ctr"/>
        <c:lblOffset val="100"/>
        <c:noMultiLvlLbl val="0"/>
      </c:catAx>
      <c:valAx>
        <c:axId val="210668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670140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TOTAL!$A$2</c:f>
              <c:strCache>
                <c:ptCount val="1"/>
                <c:pt idx="0">
                  <c:v>renewables</c:v>
                </c:pt>
              </c:strCache>
            </c:strRef>
          </c:tx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TOTAL!$B$2:$Q$2</c:f>
              <c:numCache>
                <c:formatCode>[&gt;0.05]0.0;[=0]\-;\^</c:formatCode>
                <c:ptCount val="16"/>
                <c:pt idx="0">
                  <c:v>1.211024120921387</c:v>
                </c:pt>
                <c:pt idx="1">
                  <c:v>1.692989998642343</c:v>
                </c:pt>
                <c:pt idx="2">
                  <c:v>1.846404489297182</c:v>
                </c:pt>
                <c:pt idx="3">
                  <c:v>2.055935194822819</c:v>
                </c:pt>
                <c:pt idx="4">
                  <c:v>2.207992035117881</c:v>
                </c:pt>
                <c:pt idx="5">
                  <c:v>2.949842042494445</c:v>
                </c:pt>
                <c:pt idx="6">
                  <c:v>2.987668292528386</c:v>
                </c:pt>
                <c:pt idx="7">
                  <c:v>2.869594985744659</c:v>
                </c:pt>
                <c:pt idx="8">
                  <c:v>2.970625532425204</c:v>
                </c:pt>
                <c:pt idx="9">
                  <c:v>3.170706068697096</c:v>
                </c:pt>
                <c:pt idx="10">
                  <c:v>3.354570792867796</c:v>
                </c:pt>
                <c:pt idx="11">
                  <c:v>3.326960778386193</c:v>
                </c:pt>
                <c:pt idx="12">
                  <c:v>3.378361461284324</c:v>
                </c:pt>
                <c:pt idx="13">
                  <c:v>3.630537870545966</c:v>
                </c:pt>
                <c:pt idx="14">
                  <c:v>3.70295465497166</c:v>
                </c:pt>
                <c:pt idx="15">
                  <c:v>3.954014739968799</c:v>
                </c:pt>
              </c:numCache>
            </c:numRef>
          </c:val>
        </c:ser>
        <c:ser>
          <c:idx val="1"/>
          <c:order val="1"/>
          <c:tx>
            <c:strRef>
              <c:f>TOTAL!$A$3</c:f>
              <c:strCache>
                <c:ptCount val="1"/>
                <c:pt idx="0">
                  <c:v>hydroelectricity</c:v>
                </c:pt>
              </c:strCache>
            </c:strRef>
          </c:tx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TOTAL!$B$3:$Q$3</c:f>
              <c:numCache>
                <c:formatCode>[&gt;0.05]0.0;[=0]\-;\^</c:formatCode>
                <c:ptCount val="16"/>
                <c:pt idx="0">
                  <c:v>26.0</c:v>
                </c:pt>
                <c:pt idx="1">
                  <c:v>27.7</c:v>
                </c:pt>
                <c:pt idx="2">
                  <c:v>25.7</c:v>
                </c:pt>
                <c:pt idx="3">
                  <c:v>26.8</c:v>
                </c:pt>
                <c:pt idx="4">
                  <c:v>26.1</c:v>
                </c:pt>
                <c:pt idx="5">
                  <c:v>28.0</c:v>
                </c:pt>
                <c:pt idx="6">
                  <c:v>24.6</c:v>
                </c:pt>
                <c:pt idx="7">
                  <c:v>25.3</c:v>
                </c:pt>
                <c:pt idx="8">
                  <c:v>23.8</c:v>
                </c:pt>
                <c:pt idx="9">
                  <c:v>26.1</c:v>
                </c:pt>
                <c:pt idx="10">
                  <c:v>26.6</c:v>
                </c:pt>
                <c:pt idx="11">
                  <c:v>24.7</c:v>
                </c:pt>
                <c:pt idx="12">
                  <c:v>34.7</c:v>
                </c:pt>
                <c:pt idx="13">
                  <c:v>31.1</c:v>
                </c:pt>
                <c:pt idx="14">
                  <c:v>30.2</c:v>
                </c:pt>
                <c:pt idx="15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TOTAL!$A$4</c:f>
              <c:strCache>
                <c:ptCount val="1"/>
                <c:pt idx="0">
                  <c:v>nuclear</c:v>
                </c:pt>
              </c:strCache>
            </c:strRef>
          </c:tx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TOTAL!$B$4:$Q$4</c:f>
              <c:numCache>
                <c:formatCode>General</c:formatCode>
                <c:ptCount val="16"/>
                <c:pt idx="0">
                  <c:v>4.504</c:v>
                </c:pt>
                <c:pt idx="1">
                  <c:v>5.905357650359777</c:v>
                </c:pt>
                <c:pt idx="2">
                  <c:v>7.016269855636512</c:v>
                </c:pt>
                <c:pt idx="3">
                  <c:v>7.793802778657737</c:v>
                </c:pt>
                <c:pt idx="4">
                  <c:v>9.382978051319183</c:v>
                </c:pt>
                <c:pt idx="5">
                  <c:v>9.47815454586595</c:v>
                </c:pt>
                <c:pt idx="6">
                  <c:v>10.6209200343938</c:v>
                </c:pt>
                <c:pt idx="7">
                  <c:v>13.05206842557812</c:v>
                </c:pt>
                <c:pt idx="8">
                  <c:v>13.36998031406977</c:v>
                </c:pt>
                <c:pt idx="9">
                  <c:v>15.66799484092862</c:v>
                </c:pt>
                <c:pt idx="10">
                  <c:v>19.44911730099106</c:v>
                </c:pt>
                <c:pt idx="11">
                  <c:v>22.40306439788204</c:v>
                </c:pt>
                <c:pt idx="12">
                  <c:v>26.75709879169116</c:v>
                </c:pt>
                <c:pt idx="13">
                  <c:v>29.87990795130557</c:v>
                </c:pt>
                <c:pt idx="14">
                  <c:v>33.86207100511378</c:v>
                </c:pt>
                <c:pt idx="15">
                  <c:v>39.65009942526121</c:v>
                </c:pt>
              </c:numCache>
            </c:numRef>
          </c:val>
        </c:ser>
        <c:ser>
          <c:idx val="3"/>
          <c:order val="3"/>
          <c:tx>
            <c:strRef>
              <c:f>TOTAL!$A$5</c:f>
              <c:strCache>
                <c:ptCount val="1"/>
                <c:pt idx="0">
                  <c:v>coal</c:v>
                </c:pt>
              </c:strCache>
            </c:strRef>
          </c:tx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TOTAL!$B$5:$Q$5</c:f>
              <c:numCache>
                <c:formatCode>[&gt;0.05]0.0;[=0]\-;\^</c:formatCode>
                <c:ptCount val="16"/>
                <c:pt idx="0">
                  <c:v>363.0</c:v>
                </c:pt>
                <c:pt idx="1">
                  <c:v>342.4</c:v>
                </c:pt>
                <c:pt idx="2">
                  <c:v>328.9</c:v>
                </c:pt>
                <c:pt idx="3">
                  <c:v>329.9</c:v>
                </c:pt>
                <c:pt idx="4">
                  <c:v>329.9</c:v>
                </c:pt>
                <c:pt idx="5">
                  <c:v>315.0</c:v>
                </c:pt>
                <c:pt idx="6">
                  <c:v>289.5</c:v>
                </c:pt>
                <c:pt idx="7">
                  <c:v>270.2</c:v>
                </c:pt>
                <c:pt idx="8">
                  <c:v>275.3</c:v>
                </c:pt>
                <c:pt idx="9">
                  <c:v>268.1</c:v>
                </c:pt>
                <c:pt idx="10">
                  <c:v>248.1</c:v>
                </c:pt>
                <c:pt idx="11">
                  <c:v>262.5</c:v>
                </c:pt>
                <c:pt idx="12">
                  <c:v>256.9</c:v>
                </c:pt>
                <c:pt idx="13">
                  <c:v>259.0</c:v>
                </c:pt>
                <c:pt idx="14">
                  <c:v>277.3</c:v>
                </c:pt>
                <c:pt idx="15">
                  <c:v>278.6</c:v>
                </c:pt>
              </c:numCache>
            </c:numRef>
          </c:val>
        </c:ser>
        <c:ser>
          <c:idx val="4"/>
          <c:order val="4"/>
          <c:tx>
            <c:strRef>
              <c:f>TOTAL!$A$6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TOTAL!$B$6:$Q$6</c:f>
              <c:numCache>
                <c:formatCode>[&gt;0.05]0.0;[=0]\-;\^</c:formatCode>
                <c:ptCount val="16"/>
                <c:pt idx="0">
                  <c:v>16.3</c:v>
                </c:pt>
                <c:pt idx="1">
                  <c:v>19.2</c:v>
                </c:pt>
                <c:pt idx="2">
                  <c:v>24.0</c:v>
                </c:pt>
                <c:pt idx="3">
                  <c:v>33.8</c:v>
                </c:pt>
                <c:pt idx="4">
                  <c:v>46.3</c:v>
                </c:pt>
                <c:pt idx="5">
                  <c:v>63.0</c:v>
                </c:pt>
                <c:pt idx="6">
                  <c:v>81.4</c:v>
                </c:pt>
                <c:pt idx="7">
                  <c:v>102.3</c:v>
                </c:pt>
                <c:pt idx="8">
                  <c:v>119.2</c:v>
                </c:pt>
                <c:pt idx="9">
                  <c:v>136.8</c:v>
                </c:pt>
                <c:pt idx="10">
                  <c:v>145.4</c:v>
                </c:pt>
                <c:pt idx="11">
                  <c:v>156.5</c:v>
                </c:pt>
                <c:pt idx="12">
                  <c:v>161.5</c:v>
                </c:pt>
                <c:pt idx="13">
                  <c:v>168.2</c:v>
                </c:pt>
                <c:pt idx="14">
                  <c:v>180.5</c:v>
                </c:pt>
                <c:pt idx="15">
                  <c:v>177.2</c:v>
                </c:pt>
              </c:numCache>
            </c:numRef>
          </c:val>
        </c:ser>
        <c:ser>
          <c:idx val="5"/>
          <c:order val="5"/>
          <c:tx>
            <c:strRef>
              <c:f>TOTAL!$A$7</c:f>
              <c:strCache>
                <c:ptCount val="1"/>
                <c:pt idx="0">
                  <c:v>oil</c:v>
                </c:pt>
              </c:strCache>
            </c:strRef>
          </c:tx>
          <c:cat>
            <c:numRef>
              <c:f>TOTAL!$B$1:$Q$1</c:f>
              <c:numCache>
                <c:formatCode>General</c:formatCode>
                <c:ptCount val="16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</c:numCache>
            </c:numRef>
          </c:cat>
          <c:val>
            <c:numRef>
              <c:f>TOTAL!$B$7:$Q$7</c:f>
              <c:numCache>
                <c:formatCode>General</c:formatCode>
                <c:ptCount val="16"/>
                <c:pt idx="0">
                  <c:v>321.487</c:v>
                </c:pt>
                <c:pt idx="1">
                  <c:v>350.27</c:v>
                </c:pt>
                <c:pt idx="2">
                  <c:v>377.676</c:v>
                </c:pt>
                <c:pt idx="3">
                  <c:v>413.455</c:v>
                </c:pt>
                <c:pt idx="4">
                  <c:v>461.554</c:v>
                </c:pt>
                <c:pt idx="5">
                  <c:v>509.346</c:v>
                </c:pt>
                <c:pt idx="6">
                  <c:v>530.539</c:v>
                </c:pt>
                <c:pt idx="7">
                  <c:v>568.55</c:v>
                </c:pt>
                <c:pt idx="8">
                  <c:v>601.5260000000001</c:v>
                </c:pt>
                <c:pt idx="9">
                  <c:v>557.8399999999992</c:v>
                </c:pt>
                <c:pt idx="10">
                  <c:v>520.9309999999994</c:v>
                </c:pt>
                <c:pt idx="11">
                  <c:v>551.575</c:v>
                </c:pt>
                <c:pt idx="12">
                  <c:v>541.405</c:v>
                </c:pt>
                <c:pt idx="13">
                  <c:v>560.0175204461634</c:v>
                </c:pt>
                <c:pt idx="14">
                  <c:v>570.8226238273479</c:v>
                </c:pt>
                <c:pt idx="15">
                  <c:v>519.6877661351283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619432"/>
        <c:axId val="2106622568"/>
      </c:areaChart>
      <c:catAx>
        <c:axId val="2106619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6622568"/>
        <c:crosses val="autoZero"/>
        <c:auto val="1"/>
        <c:lblAlgn val="ctr"/>
        <c:lblOffset val="100"/>
        <c:noMultiLvlLbl val="0"/>
      </c:catAx>
      <c:valAx>
        <c:axId val="2106622568"/>
        <c:scaling>
          <c:orientation val="minMax"/>
        </c:scaling>
        <c:delete val="0"/>
        <c:axPos val="l"/>
        <c:majorGridlines/>
        <c:numFmt formatCode="[&gt;0.05]0.0;[=0]\-;\^" sourceLinked="1"/>
        <c:majorTickMark val="out"/>
        <c:minorTickMark val="none"/>
        <c:tickLblPos val="nextTo"/>
        <c:crossAx val="210661943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Sheet1!$A$1:$A$12</c:f>
              <c:numCache>
                <c:formatCode>General</c:formatCode>
                <c:ptCount val="12"/>
                <c:pt idx="0">
                  <c:v>1956.0</c:v>
                </c:pt>
                <c:pt idx="1">
                  <c:v>1957.0</c:v>
                </c:pt>
                <c:pt idx="2">
                  <c:v>1958.0</c:v>
                </c:pt>
                <c:pt idx="3">
                  <c:v>1959.0</c:v>
                </c:pt>
                <c:pt idx="4">
                  <c:v>1960.0</c:v>
                </c:pt>
                <c:pt idx="5">
                  <c:v>1961.0</c:v>
                </c:pt>
                <c:pt idx="6">
                  <c:v>1962.0</c:v>
                </c:pt>
                <c:pt idx="7">
                  <c:v>1963.0</c:v>
                </c:pt>
                <c:pt idx="8">
                  <c:v>1964.0</c:v>
                </c:pt>
                <c:pt idx="9">
                  <c:v>1965.0</c:v>
                </c:pt>
                <c:pt idx="10">
                  <c:v>1966.0</c:v>
                </c:pt>
                <c:pt idx="11">
                  <c:v>1967.0</c:v>
                </c:pt>
              </c:numCache>
            </c:numRef>
          </c:cat>
          <c:val>
            <c:numRef>
              <c:f>Sheet1!$B$1:$B$12</c:f>
              <c:numCache>
                <c:formatCode>0.00</c:formatCode>
                <c:ptCount val="12"/>
                <c:pt idx="0">
                  <c:v>16.8247465518</c:v>
                </c:pt>
                <c:pt idx="1">
                  <c:v>15.982293327</c:v>
                </c:pt>
                <c:pt idx="2">
                  <c:v>17.0428495952</c:v>
                </c:pt>
                <c:pt idx="3">
                  <c:v>16.8949509872</c:v>
                </c:pt>
                <c:pt idx="4">
                  <c:v>15.189708479</c:v>
                </c:pt>
                <c:pt idx="5">
                  <c:v>14.24946204</c:v>
                </c:pt>
                <c:pt idx="6">
                  <c:v>14.095875024</c:v>
                </c:pt>
                <c:pt idx="7">
                  <c:v>13.92948909</c:v>
                </c:pt>
                <c:pt idx="8">
                  <c:v>13.73750532</c:v>
                </c:pt>
                <c:pt idx="9">
                  <c:v>13.507124796</c:v>
                </c:pt>
                <c:pt idx="10">
                  <c:v>13.14022248</c:v>
                </c:pt>
                <c:pt idx="11">
                  <c:v>12.769053858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Sheet1!$A$1:$A$12</c:f>
              <c:numCache>
                <c:formatCode>General</c:formatCode>
                <c:ptCount val="12"/>
                <c:pt idx="0">
                  <c:v>1956.0</c:v>
                </c:pt>
                <c:pt idx="1">
                  <c:v>1957.0</c:v>
                </c:pt>
                <c:pt idx="2">
                  <c:v>1958.0</c:v>
                </c:pt>
                <c:pt idx="3">
                  <c:v>1959.0</c:v>
                </c:pt>
                <c:pt idx="4">
                  <c:v>1960.0</c:v>
                </c:pt>
                <c:pt idx="5">
                  <c:v>1961.0</c:v>
                </c:pt>
                <c:pt idx="6">
                  <c:v>1962.0</c:v>
                </c:pt>
                <c:pt idx="7">
                  <c:v>1963.0</c:v>
                </c:pt>
                <c:pt idx="8">
                  <c:v>1964.0</c:v>
                </c:pt>
                <c:pt idx="9">
                  <c:v>1965.0</c:v>
                </c:pt>
                <c:pt idx="10">
                  <c:v>1966.0</c:v>
                </c:pt>
                <c:pt idx="11">
                  <c:v>1967.0</c:v>
                </c:pt>
              </c:numCache>
            </c:numRef>
          </c:cat>
          <c:val>
            <c:numRef>
              <c:f>Sheet1!$B$1:$B$12</c:f>
              <c:numCache>
                <c:formatCode>0.00</c:formatCode>
                <c:ptCount val="12"/>
                <c:pt idx="0">
                  <c:v>16.8247465518</c:v>
                </c:pt>
                <c:pt idx="1">
                  <c:v>15.982293327</c:v>
                </c:pt>
                <c:pt idx="2">
                  <c:v>17.0428495952</c:v>
                </c:pt>
                <c:pt idx="3">
                  <c:v>16.8949509872</c:v>
                </c:pt>
                <c:pt idx="4">
                  <c:v>15.189708479</c:v>
                </c:pt>
                <c:pt idx="5">
                  <c:v>14.24946204</c:v>
                </c:pt>
                <c:pt idx="6">
                  <c:v>14.095875024</c:v>
                </c:pt>
                <c:pt idx="7">
                  <c:v>13.92948909</c:v>
                </c:pt>
                <c:pt idx="8">
                  <c:v>13.73750532</c:v>
                </c:pt>
                <c:pt idx="9">
                  <c:v>13.507124796</c:v>
                </c:pt>
                <c:pt idx="10">
                  <c:v>13.14022248</c:v>
                </c:pt>
                <c:pt idx="11">
                  <c:v>12.769053858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859800"/>
        <c:axId val="-2142855256"/>
      </c:lineChart>
      <c:catAx>
        <c:axId val="-214285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2855256"/>
        <c:crosses val="autoZero"/>
        <c:auto val="1"/>
        <c:lblAlgn val="ctr"/>
        <c:lblOffset val="100"/>
        <c:noMultiLvlLbl val="0"/>
      </c:catAx>
      <c:valAx>
        <c:axId val="-21428552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4285980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cat>
            <c:numRef>
              <c:f>Sheet1!$A$1:$A$17</c:f>
              <c:numCache>
                <c:formatCode>General</c:formatCode>
                <c:ptCount val="17"/>
                <c:pt idx="0">
                  <c:v>1956.0</c:v>
                </c:pt>
                <c:pt idx="1">
                  <c:v>1957.0</c:v>
                </c:pt>
                <c:pt idx="2">
                  <c:v>1958.0</c:v>
                </c:pt>
                <c:pt idx="3">
                  <c:v>1959.0</c:v>
                </c:pt>
                <c:pt idx="4">
                  <c:v>1960.0</c:v>
                </c:pt>
                <c:pt idx="5">
                  <c:v>1961.0</c:v>
                </c:pt>
                <c:pt idx="6">
                  <c:v>1962.0</c:v>
                </c:pt>
                <c:pt idx="7">
                  <c:v>1963.0</c:v>
                </c:pt>
                <c:pt idx="8">
                  <c:v>1964.0</c:v>
                </c:pt>
                <c:pt idx="9">
                  <c:v>1965.0</c:v>
                </c:pt>
                <c:pt idx="10">
                  <c:v>1966.0</c:v>
                </c:pt>
                <c:pt idx="11">
                  <c:v>1967.0</c:v>
                </c:pt>
                <c:pt idx="12">
                  <c:v>1966.0</c:v>
                </c:pt>
                <c:pt idx="13">
                  <c:v>1967.0</c:v>
                </c:pt>
                <c:pt idx="14">
                  <c:v>1968.0</c:v>
                </c:pt>
                <c:pt idx="15">
                  <c:v>1969.0</c:v>
                </c:pt>
                <c:pt idx="16">
                  <c:v>1970.0</c:v>
                </c:pt>
              </c:numCache>
            </c:numRef>
          </c:cat>
          <c:val>
            <c:numRef>
              <c:f>Sheet1!$B$1:$B$17</c:f>
              <c:numCache>
                <c:formatCode>0.00</c:formatCode>
                <c:ptCount val="17"/>
                <c:pt idx="0">
                  <c:v>16.8247465518</c:v>
                </c:pt>
                <c:pt idx="1">
                  <c:v>15.982293327</c:v>
                </c:pt>
                <c:pt idx="2">
                  <c:v>17.0428495952</c:v>
                </c:pt>
                <c:pt idx="3">
                  <c:v>16.8949509872</c:v>
                </c:pt>
                <c:pt idx="4">
                  <c:v>15.189708479</c:v>
                </c:pt>
                <c:pt idx="5">
                  <c:v>14.24946204</c:v>
                </c:pt>
                <c:pt idx="6">
                  <c:v>14.095875024</c:v>
                </c:pt>
                <c:pt idx="7">
                  <c:v>13.92948909</c:v>
                </c:pt>
                <c:pt idx="8">
                  <c:v>13.73750532</c:v>
                </c:pt>
                <c:pt idx="9">
                  <c:v>13.507124796</c:v>
                </c:pt>
                <c:pt idx="10">
                  <c:v>13.14022248</c:v>
                </c:pt>
                <c:pt idx="11">
                  <c:v>12.769053858</c:v>
                </c:pt>
                <c:pt idx="12">
                  <c:v>12.91513608</c:v>
                </c:pt>
                <c:pt idx="13">
                  <c:v>12.550325418</c:v>
                </c:pt>
                <c:pt idx="14">
                  <c:v>12.047138298</c:v>
                </c:pt>
                <c:pt idx="15">
                  <c:v>11.430734076</c:v>
                </c:pt>
                <c:pt idx="16">
                  <c:v>10.793363724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905112"/>
        <c:axId val="-2141902104"/>
      </c:lineChart>
      <c:catAx>
        <c:axId val="-214190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902104"/>
        <c:crosses val="autoZero"/>
        <c:auto val="1"/>
        <c:lblAlgn val="ctr"/>
        <c:lblOffset val="100"/>
        <c:noMultiLvlLbl val="0"/>
      </c:catAx>
      <c:valAx>
        <c:axId val="-21419021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4190511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Sheet3!$A$1:$A$15</c:f>
              <c:numCache>
                <c:formatCode>General</c:formatCode>
                <c:ptCount val="15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</c:numCache>
            </c:numRef>
          </c:cat>
          <c:val>
            <c:numRef>
              <c:f>Sheet3!$B$1:$B$15</c:f>
              <c:numCache>
                <c:formatCode>0.00</c:formatCode>
                <c:ptCount val="15"/>
                <c:pt idx="0">
                  <c:v>13.507124796</c:v>
                </c:pt>
                <c:pt idx="1">
                  <c:v>13.14022248</c:v>
                </c:pt>
                <c:pt idx="2">
                  <c:v>12.769053858</c:v>
                </c:pt>
                <c:pt idx="3">
                  <c:v>12.91513608</c:v>
                </c:pt>
                <c:pt idx="4">
                  <c:v>12.550325418</c:v>
                </c:pt>
                <c:pt idx="5">
                  <c:v>12.047138298</c:v>
                </c:pt>
                <c:pt idx="6">
                  <c:v>11.430734076</c:v>
                </c:pt>
                <c:pt idx="7">
                  <c:v>10.793363724</c:v>
                </c:pt>
                <c:pt idx="8">
                  <c:v>12.8681719488</c:v>
                </c:pt>
                <c:pt idx="9">
                  <c:v>13.8136046376</c:v>
                </c:pt>
                <c:pt idx="10">
                  <c:v>17.2523062103</c:v>
                </c:pt>
                <c:pt idx="11">
                  <c:v>54.7351573974</c:v>
                </c:pt>
                <c:pt idx="12">
                  <c:v>49.9326323639</c:v>
                </c:pt>
                <c:pt idx="13">
                  <c:v>52.39109747199997</c:v>
                </c:pt>
                <c:pt idx="14">
                  <c:v>53.4731361456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Sheet3!$A$1:$A$15</c:f>
              <c:numCache>
                <c:formatCode>General</c:formatCode>
                <c:ptCount val="15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</c:numCache>
            </c:numRef>
          </c:cat>
          <c:val>
            <c:numRef>
              <c:f>Sheet3!$B$1:$B$15</c:f>
              <c:numCache>
                <c:formatCode>0.00</c:formatCode>
                <c:ptCount val="15"/>
                <c:pt idx="0">
                  <c:v>13.507124796</c:v>
                </c:pt>
                <c:pt idx="1">
                  <c:v>13.14022248</c:v>
                </c:pt>
                <c:pt idx="2">
                  <c:v>12.769053858</c:v>
                </c:pt>
                <c:pt idx="3">
                  <c:v>12.91513608</c:v>
                </c:pt>
                <c:pt idx="4">
                  <c:v>12.550325418</c:v>
                </c:pt>
                <c:pt idx="5">
                  <c:v>12.047138298</c:v>
                </c:pt>
                <c:pt idx="6">
                  <c:v>11.430734076</c:v>
                </c:pt>
                <c:pt idx="7">
                  <c:v>10.793363724</c:v>
                </c:pt>
                <c:pt idx="8">
                  <c:v>12.8681719488</c:v>
                </c:pt>
                <c:pt idx="9">
                  <c:v>13.8136046376</c:v>
                </c:pt>
                <c:pt idx="10">
                  <c:v>17.2523062103</c:v>
                </c:pt>
                <c:pt idx="11">
                  <c:v>54.7351573974</c:v>
                </c:pt>
                <c:pt idx="12">
                  <c:v>49.9326323639</c:v>
                </c:pt>
                <c:pt idx="13">
                  <c:v>52.39109747199997</c:v>
                </c:pt>
                <c:pt idx="14">
                  <c:v>53.4731361456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582136"/>
        <c:axId val="-2145579160"/>
      </c:lineChart>
      <c:catAx>
        <c:axId val="-214558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5579160"/>
        <c:crosses val="autoZero"/>
        <c:auto val="1"/>
        <c:lblAlgn val="ctr"/>
        <c:lblOffset val="100"/>
        <c:noMultiLvlLbl val="0"/>
      </c:catAx>
      <c:valAx>
        <c:axId val="-21455791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45582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F6A6D-A7A8-9B4B-9107-407E340BB94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61BAEBF-4E77-BA44-8F5B-CC1E69AC6ED9}">
      <dgm:prSet phldrT="[Text]"/>
      <dgm:spPr>
        <a:solidFill>
          <a:srgbClr val="0D68BD"/>
        </a:solidFill>
      </dgm:spPr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producer countries</a:t>
          </a:r>
          <a:endParaRPr lang="en-US" dirty="0">
            <a:latin typeface="Times New Roman"/>
            <a:cs typeface="Times New Roman"/>
          </a:endParaRPr>
        </a:p>
      </dgm:t>
    </dgm:pt>
    <dgm:pt modelId="{B93860E6-0B97-3641-B2EA-37001E9C0FF2}" type="parTrans" cxnId="{57927DD8-43B6-D54E-A2BD-D8B078A917B7}">
      <dgm:prSet/>
      <dgm:spPr/>
      <dgm:t>
        <a:bodyPr/>
        <a:lstStyle/>
        <a:p>
          <a:endParaRPr lang="en-US"/>
        </a:p>
      </dgm:t>
    </dgm:pt>
    <dgm:pt modelId="{C8A54834-BE4F-114B-8896-6C8D57F277DA}" type="sibTrans" cxnId="{57927DD8-43B6-D54E-A2BD-D8B078A917B7}">
      <dgm:prSet/>
      <dgm:spPr>
        <a:solidFill>
          <a:srgbClr val="094518"/>
        </a:solidFill>
      </dgm:spPr>
      <dgm:t>
        <a:bodyPr/>
        <a:lstStyle/>
        <a:p>
          <a:endParaRPr lang="en-US"/>
        </a:p>
      </dgm:t>
    </dgm:pt>
    <dgm:pt modelId="{AD23CC02-A972-7D4E-A3EB-17E563AD9483}">
      <dgm:prSet phldrT="[Text]"/>
      <dgm:spPr>
        <a:solidFill>
          <a:srgbClr val="0D68BD"/>
        </a:solidFill>
      </dgm:spPr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cartel</a:t>
          </a:r>
          <a:endParaRPr lang="en-US" dirty="0">
            <a:latin typeface="Times New Roman"/>
            <a:cs typeface="Times New Roman"/>
          </a:endParaRPr>
        </a:p>
      </dgm:t>
    </dgm:pt>
    <dgm:pt modelId="{A224BD50-5E33-D64A-A0CB-D2BA80267BF5}" type="parTrans" cxnId="{B0C9AE9C-BEBF-7A41-B248-C5A417DEADFC}">
      <dgm:prSet/>
      <dgm:spPr/>
      <dgm:t>
        <a:bodyPr/>
        <a:lstStyle/>
        <a:p>
          <a:endParaRPr lang="en-US"/>
        </a:p>
      </dgm:t>
    </dgm:pt>
    <dgm:pt modelId="{2476F589-CCEF-0544-8F9C-A4C8180D8A16}" type="sibTrans" cxnId="{B0C9AE9C-BEBF-7A41-B248-C5A417DEADFC}">
      <dgm:prSet/>
      <dgm:spPr>
        <a:solidFill>
          <a:srgbClr val="094518"/>
        </a:solidFill>
      </dgm:spPr>
      <dgm:t>
        <a:bodyPr/>
        <a:lstStyle/>
        <a:p>
          <a:endParaRPr lang="en-US"/>
        </a:p>
      </dgm:t>
    </dgm:pt>
    <dgm:pt modelId="{543472CB-E5E6-2C44-AB06-4034154435F9}">
      <dgm:prSet phldrT="[Text]"/>
      <dgm:spPr>
        <a:solidFill>
          <a:srgbClr val="0D68BD"/>
        </a:solidFill>
      </dgm:spPr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consumer countries</a:t>
          </a:r>
          <a:endParaRPr lang="en-US" dirty="0">
            <a:latin typeface="Times New Roman"/>
            <a:cs typeface="Times New Roman"/>
          </a:endParaRPr>
        </a:p>
      </dgm:t>
    </dgm:pt>
    <dgm:pt modelId="{7DD5934A-4D7B-AD4F-81EC-93CBA4EB74E1}" type="parTrans" cxnId="{5CA04C5A-23F5-CC48-A4B9-8B4EEEA10C42}">
      <dgm:prSet/>
      <dgm:spPr/>
      <dgm:t>
        <a:bodyPr/>
        <a:lstStyle/>
        <a:p>
          <a:endParaRPr lang="en-US"/>
        </a:p>
      </dgm:t>
    </dgm:pt>
    <dgm:pt modelId="{7A9FBE69-F8E1-E540-ACBF-0005B0C9FD78}" type="sibTrans" cxnId="{5CA04C5A-23F5-CC48-A4B9-8B4EEEA10C42}">
      <dgm:prSet/>
      <dgm:spPr/>
      <dgm:t>
        <a:bodyPr/>
        <a:lstStyle/>
        <a:p>
          <a:endParaRPr lang="en-US"/>
        </a:p>
      </dgm:t>
    </dgm:pt>
    <dgm:pt modelId="{F892D2DD-2510-9F44-A2D7-E6E5422F11A6}" type="pres">
      <dgm:prSet presAssocID="{145F6A6D-A7A8-9B4B-9107-407E340BB947}" presName="Name0" presStyleCnt="0">
        <dgm:presLayoutVars>
          <dgm:dir/>
          <dgm:resizeHandles val="exact"/>
        </dgm:presLayoutVars>
      </dgm:prSet>
      <dgm:spPr/>
    </dgm:pt>
    <dgm:pt modelId="{32E85D03-57DD-C149-8E0F-5F3A98368383}" type="pres">
      <dgm:prSet presAssocID="{D61BAEBF-4E77-BA44-8F5B-CC1E69AC6ED9}" presName="node" presStyleLbl="node1" presStyleIdx="0" presStyleCnt="3" custLinFactY="68779" custLinFactNeighborX="-2050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AADAF-BCAE-DA45-BF9E-D505DE27B43A}" type="pres">
      <dgm:prSet presAssocID="{C8A54834-BE4F-114B-8896-6C8D57F277DA}" presName="sibTrans" presStyleLbl="sibTrans2D1" presStyleIdx="0" presStyleCnt="2" custScaleX="217948"/>
      <dgm:spPr/>
      <dgm:t>
        <a:bodyPr/>
        <a:lstStyle/>
        <a:p>
          <a:endParaRPr lang="en-US"/>
        </a:p>
      </dgm:t>
    </dgm:pt>
    <dgm:pt modelId="{7E221DF0-0662-BD45-AECF-ADB1C8EE9D70}" type="pres">
      <dgm:prSet presAssocID="{C8A54834-BE4F-114B-8896-6C8D57F277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4052510-4EEE-1643-B77A-D606A8C2B7AF}" type="pres">
      <dgm:prSet presAssocID="{AD23CC02-A972-7D4E-A3EB-17E563AD9483}" presName="node" presStyleLbl="node1" presStyleIdx="1" presStyleCnt="3" custLinFactY="-27328" custLinFactNeighborX="-303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FF135-04D7-DE4E-AA1F-3322B020EE45}" type="pres">
      <dgm:prSet presAssocID="{2476F589-CCEF-0544-8F9C-A4C8180D8A16}" presName="sibTrans" presStyleLbl="sibTrans2D1" presStyleIdx="1" presStyleCnt="2" custScaleX="191326"/>
      <dgm:spPr/>
      <dgm:t>
        <a:bodyPr/>
        <a:lstStyle/>
        <a:p>
          <a:endParaRPr lang="en-US"/>
        </a:p>
      </dgm:t>
    </dgm:pt>
    <dgm:pt modelId="{60A9DB5F-BE86-D64B-BF53-A5BE098C7EEB}" type="pres">
      <dgm:prSet presAssocID="{2476F589-CCEF-0544-8F9C-A4C8180D8A1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4D185B1-DAA2-9444-9095-9C82B204A9D9}" type="pres">
      <dgm:prSet presAssocID="{543472CB-E5E6-2C44-AB06-4034154435F9}" presName="node" presStyleLbl="node1" presStyleIdx="2" presStyleCnt="3" custLinFactY="61164" custLinFactNeighborX="-25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B5640-96C0-6F44-84AF-50CB6AF28CBE}" type="presOf" srcId="{D61BAEBF-4E77-BA44-8F5B-CC1E69AC6ED9}" destId="{32E85D03-57DD-C149-8E0F-5F3A98368383}" srcOrd="0" destOrd="0" presId="urn:microsoft.com/office/officeart/2005/8/layout/process1"/>
    <dgm:cxn modelId="{FE198208-17C5-BD4F-AB17-0A52CA6F7B84}" type="presOf" srcId="{2476F589-CCEF-0544-8F9C-A4C8180D8A16}" destId="{60A9DB5F-BE86-D64B-BF53-A5BE098C7EEB}" srcOrd="1" destOrd="0" presId="urn:microsoft.com/office/officeart/2005/8/layout/process1"/>
    <dgm:cxn modelId="{5CA04C5A-23F5-CC48-A4B9-8B4EEEA10C42}" srcId="{145F6A6D-A7A8-9B4B-9107-407E340BB947}" destId="{543472CB-E5E6-2C44-AB06-4034154435F9}" srcOrd="2" destOrd="0" parTransId="{7DD5934A-4D7B-AD4F-81EC-93CBA4EB74E1}" sibTransId="{7A9FBE69-F8E1-E540-ACBF-0005B0C9FD78}"/>
    <dgm:cxn modelId="{863BABA5-05F1-9946-84C0-D3FB8C676BC7}" type="presOf" srcId="{543472CB-E5E6-2C44-AB06-4034154435F9}" destId="{74D185B1-DAA2-9444-9095-9C82B204A9D9}" srcOrd="0" destOrd="0" presId="urn:microsoft.com/office/officeart/2005/8/layout/process1"/>
    <dgm:cxn modelId="{B0C9AE9C-BEBF-7A41-B248-C5A417DEADFC}" srcId="{145F6A6D-A7A8-9B4B-9107-407E340BB947}" destId="{AD23CC02-A972-7D4E-A3EB-17E563AD9483}" srcOrd="1" destOrd="0" parTransId="{A224BD50-5E33-D64A-A0CB-D2BA80267BF5}" sibTransId="{2476F589-CCEF-0544-8F9C-A4C8180D8A16}"/>
    <dgm:cxn modelId="{F7AEF6F8-1C9F-5343-9370-3DD7C8C83185}" type="presOf" srcId="{AD23CC02-A972-7D4E-A3EB-17E563AD9483}" destId="{34052510-4EEE-1643-B77A-D606A8C2B7AF}" srcOrd="0" destOrd="0" presId="urn:microsoft.com/office/officeart/2005/8/layout/process1"/>
    <dgm:cxn modelId="{57927DD8-43B6-D54E-A2BD-D8B078A917B7}" srcId="{145F6A6D-A7A8-9B4B-9107-407E340BB947}" destId="{D61BAEBF-4E77-BA44-8F5B-CC1E69AC6ED9}" srcOrd="0" destOrd="0" parTransId="{B93860E6-0B97-3641-B2EA-37001E9C0FF2}" sibTransId="{C8A54834-BE4F-114B-8896-6C8D57F277DA}"/>
    <dgm:cxn modelId="{4CC1B082-9DB8-DE45-BB65-860126150DBC}" type="presOf" srcId="{C8A54834-BE4F-114B-8896-6C8D57F277DA}" destId="{7E221DF0-0662-BD45-AECF-ADB1C8EE9D70}" srcOrd="1" destOrd="0" presId="urn:microsoft.com/office/officeart/2005/8/layout/process1"/>
    <dgm:cxn modelId="{F9589900-CC57-2041-AD82-7F04806A11D6}" type="presOf" srcId="{145F6A6D-A7A8-9B4B-9107-407E340BB947}" destId="{F892D2DD-2510-9F44-A2D7-E6E5422F11A6}" srcOrd="0" destOrd="0" presId="urn:microsoft.com/office/officeart/2005/8/layout/process1"/>
    <dgm:cxn modelId="{C6F7D41B-A64C-724C-BA7A-93A98A260754}" type="presOf" srcId="{2476F589-CCEF-0544-8F9C-A4C8180D8A16}" destId="{4F2FF135-04D7-DE4E-AA1F-3322B020EE45}" srcOrd="0" destOrd="0" presId="urn:microsoft.com/office/officeart/2005/8/layout/process1"/>
    <dgm:cxn modelId="{324FC3AB-9002-0D46-9096-79FE01A1DB22}" type="presOf" srcId="{C8A54834-BE4F-114B-8896-6C8D57F277DA}" destId="{666AADAF-BCAE-DA45-BF9E-D505DE27B43A}" srcOrd="0" destOrd="0" presId="urn:microsoft.com/office/officeart/2005/8/layout/process1"/>
    <dgm:cxn modelId="{D440BAE8-DF10-E445-BB7B-EA6DA3A298BA}" type="presParOf" srcId="{F892D2DD-2510-9F44-A2D7-E6E5422F11A6}" destId="{32E85D03-57DD-C149-8E0F-5F3A98368383}" srcOrd="0" destOrd="0" presId="urn:microsoft.com/office/officeart/2005/8/layout/process1"/>
    <dgm:cxn modelId="{7A5BFA4F-8D77-964E-B066-1E336C93A96F}" type="presParOf" srcId="{F892D2DD-2510-9F44-A2D7-E6E5422F11A6}" destId="{666AADAF-BCAE-DA45-BF9E-D505DE27B43A}" srcOrd="1" destOrd="0" presId="urn:microsoft.com/office/officeart/2005/8/layout/process1"/>
    <dgm:cxn modelId="{94EDFC94-C37A-6740-A733-8849F28C9988}" type="presParOf" srcId="{666AADAF-BCAE-DA45-BF9E-D505DE27B43A}" destId="{7E221DF0-0662-BD45-AECF-ADB1C8EE9D70}" srcOrd="0" destOrd="0" presId="urn:microsoft.com/office/officeart/2005/8/layout/process1"/>
    <dgm:cxn modelId="{D624576F-3A95-1A40-9FFF-A4031CC73C9E}" type="presParOf" srcId="{F892D2DD-2510-9F44-A2D7-E6E5422F11A6}" destId="{34052510-4EEE-1643-B77A-D606A8C2B7AF}" srcOrd="2" destOrd="0" presId="urn:microsoft.com/office/officeart/2005/8/layout/process1"/>
    <dgm:cxn modelId="{4A11FC48-4A9B-934B-8AF6-450C50AB880E}" type="presParOf" srcId="{F892D2DD-2510-9F44-A2D7-E6E5422F11A6}" destId="{4F2FF135-04D7-DE4E-AA1F-3322B020EE45}" srcOrd="3" destOrd="0" presId="urn:microsoft.com/office/officeart/2005/8/layout/process1"/>
    <dgm:cxn modelId="{F3039B13-BF54-BA4F-8F2A-0CFD999BAF4C}" type="presParOf" srcId="{4F2FF135-04D7-DE4E-AA1F-3322B020EE45}" destId="{60A9DB5F-BE86-D64B-BF53-A5BE098C7EEB}" srcOrd="0" destOrd="0" presId="urn:microsoft.com/office/officeart/2005/8/layout/process1"/>
    <dgm:cxn modelId="{D9677218-AE7E-5A4D-A029-F8400E985B45}" type="presParOf" srcId="{F892D2DD-2510-9F44-A2D7-E6E5422F11A6}" destId="{74D185B1-DAA2-9444-9095-9C82B204A9D9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85D03-57DD-C149-8E0F-5F3A98368383}">
      <dsp:nvSpPr>
        <dsp:cNvPr id="0" name=""/>
        <dsp:cNvSpPr/>
      </dsp:nvSpPr>
      <dsp:spPr>
        <a:xfrm>
          <a:off x="0" y="2578891"/>
          <a:ext cx="1430323" cy="858194"/>
        </a:xfrm>
        <a:prstGeom prst="roundRect">
          <a:avLst>
            <a:gd name="adj" fmla="val 10000"/>
          </a:avLst>
        </a:prstGeom>
        <a:solidFill>
          <a:srgbClr val="0D68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producer countries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5136" y="2604027"/>
        <a:ext cx="1380051" cy="807922"/>
      </dsp:txXfrm>
    </dsp:sp>
    <dsp:sp modelId="{666AADAF-BCAE-DA45-BF9E-D505DE27B43A}">
      <dsp:nvSpPr>
        <dsp:cNvPr id="0" name=""/>
        <dsp:cNvSpPr/>
      </dsp:nvSpPr>
      <dsp:spPr>
        <a:xfrm rot="18528963">
          <a:off x="562096" y="1616685"/>
          <a:ext cx="2259321" cy="354720"/>
        </a:xfrm>
        <a:prstGeom prst="rightArrow">
          <a:avLst>
            <a:gd name="adj1" fmla="val 60000"/>
            <a:gd name="adj2" fmla="val 50000"/>
          </a:avLst>
        </a:prstGeom>
        <a:solidFill>
          <a:srgbClr val="0945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81952" y="1729087"/>
        <a:ext cx="2152905" cy="212832"/>
      </dsp:txXfrm>
    </dsp:sp>
    <dsp:sp modelId="{34052510-4EEE-1643-B77A-D606A8C2B7AF}">
      <dsp:nvSpPr>
        <dsp:cNvPr id="0" name=""/>
        <dsp:cNvSpPr/>
      </dsp:nvSpPr>
      <dsp:spPr>
        <a:xfrm>
          <a:off x="1916410" y="196724"/>
          <a:ext cx="1430323" cy="858194"/>
        </a:xfrm>
        <a:prstGeom prst="roundRect">
          <a:avLst>
            <a:gd name="adj" fmla="val 10000"/>
          </a:avLst>
        </a:prstGeom>
        <a:solidFill>
          <a:srgbClr val="0D68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cartel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1941546" y="221860"/>
        <a:ext cx="1380051" cy="807922"/>
      </dsp:txXfrm>
    </dsp:sp>
    <dsp:sp modelId="{4F2FF135-04D7-DE4E-AA1F-3322B020EE45}">
      <dsp:nvSpPr>
        <dsp:cNvPr id="0" name=""/>
        <dsp:cNvSpPr/>
      </dsp:nvSpPr>
      <dsp:spPr>
        <a:xfrm rot="2927737">
          <a:off x="2667467" y="1662404"/>
          <a:ext cx="2053992" cy="354720"/>
        </a:xfrm>
        <a:prstGeom prst="rightArrow">
          <a:avLst>
            <a:gd name="adj1" fmla="val 60000"/>
            <a:gd name="adj2" fmla="val 50000"/>
          </a:avLst>
        </a:prstGeom>
        <a:solidFill>
          <a:srgbClr val="0945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685624" y="1693316"/>
        <a:ext cx="1947576" cy="212832"/>
      </dsp:txXfrm>
    </dsp:sp>
    <dsp:sp modelId="{74D185B1-DAA2-9444-9095-9C82B204A9D9}">
      <dsp:nvSpPr>
        <dsp:cNvPr id="0" name=""/>
        <dsp:cNvSpPr/>
      </dsp:nvSpPr>
      <dsp:spPr>
        <a:xfrm>
          <a:off x="4002162" y="2578891"/>
          <a:ext cx="1430323" cy="858194"/>
        </a:xfrm>
        <a:prstGeom prst="roundRect">
          <a:avLst>
            <a:gd name="adj" fmla="val 10000"/>
          </a:avLst>
        </a:prstGeom>
        <a:solidFill>
          <a:srgbClr val="0D68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consumer countries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4027298" y="2604027"/>
        <a:ext cx="1380051" cy="80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t>02/06/2017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atter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7"/>
          </a:xfrm>
        </p:spPr>
        <p:txBody>
          <a:bodyPr anchor="b"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6400800" cy="1872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B84-D60F-42EA-9DF2-B69307E44E69}" type="datetime1">
              <a:rPr lang="it-IT" smtClean="0"/>
              <a:t>02/06/2017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6789-D242-4D40-AF71-1DA9CF44B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t>02/06/2017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/>
              <a:t>02/06/2017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7AA2-2322-4A0D-8764-9C1E0605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/>
              <a:t>02/06/2017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6481-3E94-4D5C-AFE8-1EFBE10D50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/>
              <a:t>02/06/2017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6E33-FBFD-4C59-9825-C3270BE70F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68352" cy="9361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245422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3168352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/>
              <a:t>02/06/2017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CD6-5B29-427E-B6BE-32C1944AA7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60"/>
            <a:ext cx="5486400" cy="3530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/>
              <a:t>02/06/2017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6FA-0BCB-4306-B200-BD1629BD8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E46F-02C7-334D-9F18-03B4FAB51EED}" type="datetimeFigureOut">
              <a:rPr lang="en-US" smtClean="0"/>
              <a:t>02/06/2017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E261-936A-504C-8744-F941568C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8840"/>
            <a:ext cx="71287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98C1-28A9-4707-8D4D-671C3615484B}" type="datetime1">
              <a:rPr lang="it-IT" smtClean="0"/>
              <a:t>02/06/2017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987824" y="260648"/>
            <a:ext cx="5688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/>
              <a:t>02/06/2017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rchivesportaleurope.net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132856"/>
            <a:ext cx="6264696" cy="2376264"/>
          </a:xfrm>
        </p:spPr>
        <p:txBody>
          <a:bodyPr/>
          <a:lstStyle/>
          <a:p>
            <a:r>
              <a:rPr lang="en-GB" b="1" dirty="0"/>
              <a:t>The oil industry, energy </a:t>
            </a:r>
            <a:r>
              <a:rPr lang="en-GB" b="1" dirty="0" smtClean="0"/>
              <a:t>security, </a:t>
            </a:r>
            <a:r>
              <a:rPr lang="en-GB" b="1" dirty="0"/>
              <a:t>and international development: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> </a:t>
            </a:r>
            <a:r>
              <a:rPr lang="en-GB" b="1" dirty="0" smtClean="0"/>
              <a:t>              </a:t>
            </a:r>
            <a:br>
              <a:rPr lang="en-GB" b="1" dirty="0" smtClean="0"/>
            </a:br>
            <a:r>
              <a:rPr lang="en-GB" b="1" dirty="0" smtClean="0"/>
              <a:t>          the </a:t>
            </a:r>
            <a:r>
              <a:rPr lang="en-GB" b="1" dirty="0"/>
              <a:t>EEC and </a:t>
            </a:r>
            <a:r>
              <a:rPr lang="en-GB" b="1" dirty="0" smtClean="0"/>
              <a:t>OPEC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7128792" cy="1368152"/>
          </a:xfrm>
        </p:spPr>
        <p:txBody>
          <a:bodyPr/>
          <a:lstStyle/>
          <a:p>
            <a:r>
              <a:rPr lang="en-GB" dirty="0" smtClean="0"/>
              <a:t>Eogan 2017</a:t>
            </a:r>
          </a:p>
          <a:p>
            <a:r>
              <a:rPr lang="en-GB" dirty="0" smtClean="0"/>
              <a:t>Paris </a:t>
            </a:r>
            <a:r>
              <a:rPr lang="en-US" dirty="0" smtClean="0"/>
              <a:t>–</a:t>
            </a:r>
            <a:r>
              <a:rPr lang="en-GB" dirty="0" smtClean="0"/>
              <a:t> Total Archives</a:t>
            </a:r>
          </a:p>
          <a:p>
            <a:r>
              <a:rPr lang="en-GB" dirty="0" smtClean="0"/>
              <a:t>Marta Musso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92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direct supplies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861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CFP + State bodies (UGP; BRP,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Sahara</a:t>
            </a:r>
          </a:p>
          <a:p>
            <a:r>
              <a:rPr lang="en-US" dirty="0" smtClean="0"/>
              <a:t>Import quotas on crude</a:t>
            </a:r>
          </a:p>
          <a:p>
            <a:r>
              <a:rPr lang="en-US" dirty="0" smtClean="0"/>
              <a:t>Taxation on </a:t>
            </a:r>
            <a:r>
              <a:rPr lang="en-US" dirty="0" smtClean="0"/>
              <a:t>products</a:t>
            </a:r>
          </a:p>
          <a:p>
            <a:r>
              <a:rPr lang="en-US" dirty="0" err="1" smtClean="0"/>
              <a:t>Ascoop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021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ENI (integrated company)</a:t>
            </a:r>
            <a:endParaRPr lang="en-US" dirty="0"/>
          </a:p>
          <a:p>
            <a:r>
              <a:rPr lang="en-US" dirty="0" smtClean="0"/>
              <a:t>Joint-venture system &amp; State-State negotiations</a:t>
            </a:r>
          </a:p>
          <a:p>
            <a:r>
              <a:rPr lang="en-US" dirty="0" smtClean="0"/>
              <a:t>European consortium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Formula </a:t>
            </a:r>
            <a:r>
              <a:rPr lang="en-US" dirty="0" err="1" smtClean="0"/>
              <a:t>Mattei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D6481-3E94-4D5C-AFE8-1EFBE10D500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41727"/>
          <a:stretch/>
        </p:blipFill>
        <p:spPr>
          <a:xfrm>
            <a:off x="899592" y="4005064"/>
            <a:ext cx="2520280" cy="2253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77072"/>
            <a:ext cx="2880320" cy="21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4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34732"/>
              </p:ext>
            </p:extLst>
          </p:nvPr>
        </p:nvGraphicFramePr>
        <p:xfrm>
          <a:off x="611560" y="1124744"/>
          <a:ext cx="80648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4293096"/>
            <a:ext cx="8363272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dirty="0" smtClean="0"/>
              <a:t>North Africa new area of production (Algeria, Libya)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New operators (US indie, European, Japanese companies)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Russian oil 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Opec not effective </a:t>
            </a:r>
          </a:p>
          <a:p>
            <a:pPr>
              <a:buFont typeface="Wingdings" charset="2"/>
              <a:buChar char="§"/>
            </a:pPr>
            <a:r>
              <a:rPr lang="en-US" sz="2200" dirty="0" smtClean="0"/>
              <a:t>EEC problems: prices too low (coal) + EUROPEAN companies</a:t>
            </a:r>
          </a:p>
        </p:txBody>
      </p:sp>
    </p:spTree>
    <p:extLst>
      <p:ext uri="{BB962C8B-B14F-4D97-AF65-F5344CB8AC3E}">
        <p14:creationId xmlns:p14="http://schemas.microsoft.com/office/powerpoint/2010/main" val="84439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88632" cy="1080120"/>
          </a:xfrm>
        </p:spPr>
        <p:txBody>
          <a:bodyPr/>
          <a:lstStyle/>
          <a:p>
            <a:r>
              <a:rPr lang="en-US" smtClean="0"/>
              <a:t>1970s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18154"/>
              </p:ext>
            </p:extLst>
          </p:nvPr>
        </p:nvGraphicFramePr>
        <p:xfrm>
          <a:off x="395536" y="1268760"/>
          <a:ext cx="83529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467544" y="4221088"/>
            <a:ext cx="3960440" cy="208823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 smtClean="0"/>
              <a:t>Feb 1971 Teheran agreement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Apr 1971 Tripoli agreement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Apr 1971 Algerian </a:t>
            </a:r>
            <a:r>
              <a:rPr lang="en-US" dirty="0" err="1" smtClean="0"/>
              <a:t>nationalisation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Aug 1971 end of gold exchange standard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16016" y="4221088"/>
            <a:ext cx="3960440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dirty="0"/>
              <a:t>1972 </a:t>
            </a:r>
            <a:r>
              <a:rPr lang="en-US" dirty="0" err="1"/>
              <a:t>nationalisation</a:t>
            </a:r>
            <a:r>
              <a:rPr lang="en-US" dirty="0"/>
              <a:t> </a:t>
            </a:r>
            <a:r>
              <a:rPr lang="en-US" dirty="0" smtClean="0"/>
              <a:t>waves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April </a:t>
            </a:r>
            <a:r>
              <a:rPr lang="en-US" dirty="0"/>
              <a:t>1973 Commission release</a:t>
            </a:r>
          </a:p>
          <a:p>
            <a:pPr>
              <a:buFont typeface="Wingdings" charset="2"/>
              <a:buChar char="§"/>
            </a:pPr>
            <a:r>
              <a:rPr lang="en-US" dirty="0"/>
              <a:t>Aug 1973 “Oil Weapon” meeting</a:t>
            </a:r>
          </a:p>
          <a:p>
            <a:pPr>
              <a:buFont typeface="Wingdings" charset="2"/>
              <a:buChar char="§"/>
            </a:pPr>
            <a:r>
              <a:rPr lang="en-US" dirty="0"/>
              <a:t>Oct 1973 OPEC </a:t>
            </a:r>
            <a:r>
              <a:rPr lang="en-US" i="1" dirty="0"/>
              <a:t>+20% </a:t>
            </a:r>
            <a:r>
              <a:rPr lang="en-US" dirty="0"/>
              <a:t>+ production cuts</a:t>
            </a:r>
          </a:p>
          <a:p>
            <a:pPr>
              <a:buFont typeface="Wingdings" charset="2"/>
              <a:buChar char="§"/>
            </a:pPr>
            <a:r>
              <a:rPr lang="en-US" dirty="0"/>
              <a:t>Oct 1973 OAPEC embargo (US, NE) 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59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activation of oil sharing emergency plan </a:t>
            </a:r>
          </a:p>
          <a:p>
            <a:r>
              <a:rPr lang="en-US" dirty="0" smtClean="0"/>
              <a:t>State-level intervention</a:t>
            </a:r>
          </a:p>
          <a:p>
            <a:r>
              <a:rPr lang="en-US" dirty="0" smtClean="0"/>
              <a:t>No EC-level intervention</a:t>
            </a:r>
          </a:p>
          <a:p>
            <a:r>
              <a:rPr lang="en-US" dirty="0" smtClean="0"/>
              <a:t>Bilateral agreements </a:t>
            </a:r>
          </a:p>
          <a:p>
            <a:r>
              <a:rPr lang="en-US" dirty="0" smtClean="0"/>
              <a:t>NIEO V IEA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88632" cy="1080120"/>
          </a:xfrm>
        </p:spPr>
        <p:txBody>
          <a:bodyPr/>
          <a:lstStyle/>
          <a:p>
            <a:r>
              <a:rPr lang="en-US" b="1" dirty="0" smtClean="0"/>
              <a:t>1973 crisis in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04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Feb 1974: consumers’ conference in Washington </a:t>
            </a:r>
            <a:r>
              <a:rPr lang="en-US" dirty="0" smtClean="0"/>
              <a:t>(EAG)</a:t>
            </a:r>
          </a:p>
          <a:p>
            <a:r>
              <a:rPr lang="en-US" dirty="0" smtClean="0"/>
              <a:t>Apr 1974: UN votes the NIEO</a:t>
            </a:r>
          </a:p>
          <a:p>
            <a:r>
              <a:rPr lang="en-US" dirty="0" smtClean="0"/>
              <a:t>Nov 1974: IEA</a:t>
            </a:r>
          </a:p>
          <a:p>
            <a:r>
              <a:rPr lang="en-US" dirty="0" smtClean="0"/>
              <a:t>Dec 1974: EC resolution on energy</a:t>
            </a:r>
          </a:p>
          <a:p>
            <a:r>
              <a:rPr lang="en-US" b="1" dirty="0" smtClean="0"/>
              <a:t>Mar 1975: CIEC (</a:t>
            </a:r>
            <a:r>
              <a:rPr lang="el-GR" dirty="0" smtClean="0"/>
              <a:t>Conference on International Economic Cooperation</a:t>
            </a:r>
            <a:r>
              <a:rPr lang="en-US" dirty="0" smtClean="0"/>
              <a:t>)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tale of two conferences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30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fracture between laissez-faire and State control (IT-FR V DE-NE) </a:t>
            </a:r>
          </a:p>
          <a:p>
            <a:r>
              <a:rPr lang="en-US" dirty="0" smtClean="0"/>
              <a:t>Different approach to OPEC and producer countries in </a:t>
            </a:r>
            <a:r>
              <a:rPr lang="en-US" dirty="0"/>
              <a:t>general (IT-FR V DE-NE) </a:t>
            </a:r>
            <a:endParaRPr lang="en-US" dirty="0" smtClean="0"/>
          </a:p>
          <a:p>
            <a:r>
              <a:rPr lang="en-US" dirty="0" smtClean="0"/>
              <a:t>1973/75 watershed moment (and victory of neoliberal approach)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587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opportunity for EOGAN</a:t>
            </a:r>
            <a:endParaRPr lang="en-US" b="1" dirty="0"/>
          </a:p>
        </p:txBody>
      </p:sp>
      <p:pic>
        <p:nvPicPr>
          <p:cNvPr id="5" name="Picture 4" descr="apef-logo_05-2017_HQ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524328" cy="3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816424"/>
          </a:xfrm>
        </p:spPr>
        <p:txBody>
          <a:bodyPr>
            <a:normAutofit/>
          </a:bodyPr>
          <a:lstStyle/>
          <a:p>
            <a:r>
              <a:rPr lang="en-US" dirty="0"/>
              <a:t>post-colonial relations between European countries and former colonies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European companies in </a:t>
            </a:r>
            <a:r>
              <a:rPr lang="en-US" dirty="0" smtClean="0"/>
              <a:t>Europe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1973 peak of a process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EEC &amp; OPEC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036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688632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Energy dependency EEC-9</a:t>
            </a:r>
            <a:br>
              <a:rPr lang="en-GB" dirty="0" smtClean="0"/>
            </a:br>
            <a:r>
              <a:rPr lang="en-GB" sz="1000" i="1" dirty="0" smtClean="0"/>
              <a:t>source: </a:t>
            </a:r>
            <a:r>
              <a:rPr lang="en-US" sz="1000" i="1" dirty="0"/>
              <a:t>Integrating Energy: the Problems of Developing an Energy Policy in the European </a:t>
            </a:r>
            <a:r>
              <a:rPr lang="en-US" sz="1000" i="1" dirty="0" smtClean="0"/>
              <a:t>Communities</a:t>
            </a:r>
            <a:r>
              <a:rPr lang="en-US" sz="1000" i="1" dirty="0"/>
              <a:t> </a:t>
            </a:r>
            <a:r>
              <a:rPr lang="en-US" sz="1000" i="1" dirty="0" smtClean="0"/>
              <a:t>1945</a:t>
            </a:r>
            <a:r>
              <a:rPr lang="en-US" sz="1000" i="1" dirty="0"/>
              <a:t>-1980 Hassan, J </a:t>
            </a:r>
            <a:r>
              <a:rPr lang="en-US" sz="1000" i="1" dirty="0" err="1"/>
              <a:t>A;Duncan</a:t>
            </a:r>
            <a:r>
              <a:rPr lang="en-US" sz="1000" i="1" dirty="0"/>
              <a:t>, A Journal of European Economic History; Spring 1994; 23, </a:t>
            </a:r>
            <a:r>
              <a:rPr lang="en-US" sz="1000" i="1" dirty="0" smtClean="0"/>
              <a:t>1</a:t>
            </a:r>
            <a:r>
              <a:rPr lang="en-US" sz="1000" dirty="0"/>
              <a:t/>
            </a:r>
            <a:br>
              <a:rPr lang="en-US" sz="1000" dirty="0"/>
            </a:br>
            <a:endParaRPr lang="en-GB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31405"/>
              </p:ext>
            </p:extLst>
          </p:nvPr>
        </p:nvGraphicFramePr>
        <p:xfrm>
          <a:off x="395536" y="1700808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07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88632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Energy dependency EEC-9</a:t>
            </a:r>
            <a:br>
              <a:rPr lang="en-US" dirty="0"/>
            </a:br>
            <a:r>
              <a:rPr lang="en-US" sz="1000" i="1" dirty="0"/>
              <a:t>source: </a:t>
            </a:r>
            <a:r>
              <a:rPr lang="en-US" sz="1000" i="1" dirty="0" smtClean="0"/>
              <a:t>Paul </a:t>
            </a:r>
            <a:r>
              <a:rPr lang="en-US" sz="1000" i="1" dirty="0" err="1" smtClean="0"/>
              <a:t>Warde</a:t>
            </a:r>
            <a:endParaRPr lang="en-US" sz="10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628887"/>
              </p:ext>
            </p:extLst>
          </p:nvPr>
        </p:nvGraphicFramePr>
        <p:xfrm>
          <a:off x="410270" y="1268760"/>
          <a:ext cx="8733730" cy="50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3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Energy consumption EEC-9</a:t>
            </a:r>
            <a:br>
              <a:rPr lang="en-US" dirty="0" smtClean="0"/>
            </a:br>
            <a:r>
              <a:rPr lang="en-US" sz="1000" dirty="0" smtClean="0"/>
              <a:t>source: BP statistics (2016) </a:t>
            </a:r>
            <a:endParaRPr lang="en-US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066069"/>
              </p:ext>
            </p:extLst>
          </p:nvPr>
        </p:nvGraphicFramePr>
        <p:xfrm>
          <a:off x="323528" y="1340768"/>
          <a:ext cx="8496944" cy="484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39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19256" cy="4997152"/>
          </a:xfrm>
        </p:spPr>
        <p:txBody>
          <a:bodyPr/>
          <a:lstStyle/>
          <a:p>
            <a:r>
              <a:rPr lang="en-US" dirty="0" smtClean="0"/>
              <a:t>1944/47 - European </a:t>
            </a:r>
            <a:r>
              <a:rPr lang="en-US" dirty="0"/>
              <a:t>Coal </a:t>
            </a:r>
            <a:r>
              <a:rPr lang="en-US" dirty="0" smtClean="0"/>
              <a:t>Organization</a:t>
            </a:r>
          </a:p>
          <a:p>
            <a:endParaRPr lang="en-US" sz="1500" dirty="0" smtClean="0"/>
          </a:p>
          <a:p>
            <a:r>
              <a:rPr lang="en-US" dirty="0" smtClean="0"/>
              <a:t>1948 - OEEC -&gt; permanent Committee on energy</a:t>
            </a:r>
          </a:p>
          <a:p>
            <a:endParaRPr lang="en-US" sz="1500" dirty="0" smtClean="0"/>
          </a:p>
          <a:p>
            <a:r>
              <a:rPr lang="en-US" dirty="0" smtClean="0"/>
              <a:t>1952 - </a:t>
            </a:r>
            <a:r>
              <a:rPr lang="en-US" dirty="0"/>
              <a:t>the European Coal and Steel Community (ECSC) </a:t>
            </a:r>
            <a:endParaRPr lang="en-US" dirty="0" smtClean="0"/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1955 – Messina </a:t>
            </a:r>
            <a:r>
              <a:rPr lang="en-US" dirty="0" smtClean="0"/>
              <a:t>Intergovernmental </a:t>
            </a:r>
            <a:r>
              <a:rPr lang="en-US" dirty="0" smtClean="0"/>
              <a:t>working group -&gt; Committee on Classic Energy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7AA2-2322-4A0D-8764-9C1E060557E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92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en-US" sz="2400" dirty="0" smtClean="0"/>
              <a:t>Stability of supplies</a:t>
            </a:r>
          </a:p>
          <a:p>
            <a:endParaRPr lang="en-US" sz="2400" dirty="0" smtClean="0"/>
          </a:p>
          <a:p>
            <a:r>
              <a:rPr lang="en-US" sz="2400" dirty="0" smtClean="0"/>
              <a:t>Stability of prices</a:t>
            </a:r>
          </a:p>
          <a:p>
            <a:endParaRPr lang="en-US" sz="2400" dirty="0" smtClean="0"/>
          </a:p>
          <a:p>
            <a:r>
              <a:rPr lang="en-US" sz="2400" dirty="0" smtClean="0"/>
              <a:t>Self-financed</a:t>
            </a:r>
          </a:p>
          <a:p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400" dirty="0" smtClean="0"/>
              <a:t>Middlemen with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smtClean="0"/>
              <a:t>producer countries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Cartel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09277108"/>
              </p:ext>
            </p:extLst>
          </p:nvPr>
        </p:nvGraphicFramePr>
        <p:xfrm>
          <a:off x="3375670" y="1504082"/>
          <a:ext cx="5444802" cy="343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nector 8"/>
          <p:cNvSpPr/>
          <p:nvPr/>
        </p:nvSpPr>
        <p:spPr>
          <a:xfrm>
            <a:off x="8100392" y="3789040"/>
            <a:ext cx="144016" cy="144016"/>
          </a:xfrm>
          <a:prstGeom prst="flowChartConnector">
            <a:avLst/>
          </a:prstGeom>
          <a:solidFill>
            <a:srgbClr val="00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Connector 9"/>
          <p:cNvSpPr/>
          <p:nvPr/>
        </p:nvSpPr>
        <p:spPr>
          <a:xfrm>
            <a:off x="8820472" y="3933056"/>
            <a:ext cx="144016" cy="144016"/>
          </a:xfrm>
          <a:prstGeom prst="flowChartConnector">
            <a:avLst/>
          </a:prstGeom>
          <a:solidFill>
            <a:srgbClr val="00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nector 10"/>
          <p:cNvSpPr/>
          <p:nvPr/>
        </p:nvSpPr>
        <p:spPr>
          <a:xfrm>
            <a:off x="8532440" y="3789040"/>
            <a:ext cx="216024" cy="216024"/>
          </a:xfrm>
          <a:prstGeom prst="flowChartConnector">
            <a:avLst/>
          </a:prstGeom>
          <a:solidFill>
            <a:srgbClr val="00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nector 11"/>
          <p:cNvSpPr/>
          <p:nvPr/>
        </p:nvSpPr>
        <p:spPr>
          <a:xfrm>
            <a:off x="4211960" y="306896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Connector 12"/>
          <p:cNvSpPr/>
          <p:nvPr/>
        </p:nvSpPr>
        <p:spPr>
          <a:xfrm>
            <a:off x="6876256" y="1772816"/>
            <a:ext cx="297320" cy="29732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onnector 13"/>
          <p:cNvSpPr/>
          <p:nvPr/>
        </p:nvSpPr>
        <p:spPr>
          <a:xfrm>
            <a:off x="6804248" y="2204864"/>
            <a:ext cx="148660" cy="14866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Connector 14"/>
          <p:cNvSpPr/>
          <p:nvPr/>
        </p:nvSpPr>
        <p:spPr>
          <a:xfrm>
            <a:off x="4283968" y="2492896"/>
            <a:ext cx="360040" cy="36004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Connector 15"/>
          <p:cNvSpPr/>
          <p:nvPr/>
        </p:nvSpPr>
        <p:spPr>
          <a:xfrm>
            <a:off x="4716016" y="2924944"/>
            <a:ext cx="159694" cy="15969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Connector 16"/>
          <p:cNvSpPr/>
          <p:nvPr/>
        </p:nvSpPr>
        <p:spPr>
          <a:xfrm>
            <a:off x="4283968" y="3789040"/>
            <a:ext cx="216024" cy="21602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Connector 17"/>
          <p:cNvSpPr/>
          <p:nvPr/>
        </p:nvSpPr>
        <p:spPr>
          <a:xfrm>
            <a:off x="4716016" y="3933056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Connector 18"/>
          <p:cNvSpPr/>
          <p:nvPr/>
        </p:nvSpPr>
        <p:spPr>
          <a:xfrm>
            <a:off x="3851920" y="3789040"/>
            <a:ext cx="288032" cy="28803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4208" y="764704"/>
            <a:ext cx="2520280" cy="504056"/>
          </a:xfrm>
        </p:spPr>
        <p:txBody>
          <a:bodyPr/>
          <a:lstStyle/>
          <a:p>
            <a:r>
              <a:rPr lang="en-GB" sz="1200" dirty="0" smtClean="0"/>
              <a:t>*outside USSR / USA</a:t>
            </a:r>
            <a:endParaRPr lang="en-GB" sz="1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93654"/>
              </p:ext>
            </p:extLst>
          </p:nvPr>
        </p:nvGraphicFramePr>
        <p:xfrm>
          <a:off x="323528" y="1340768"/>
          <a:ext cx="7776864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16"/>
                <a:gridCol w="2170824"/>
                <a:gridCol w="1669865"/>
                <a:gridCol w="1681859"/>
              </a:tblGrid>
              <a:tr h="8019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Company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Turnove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 1960</a:t>
                      </a: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($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 world prod.*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 world reserves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8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SONJ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8.9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16.48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Shell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5.9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8.92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BP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1.5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26.39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Gulf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2.8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17.71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Texaco</a:t>
                      </a:r>
                      <a:r>
                        <a:rPr lang="en-US" sz="15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2.7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10.03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Standard Cal.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2.3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9.57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Standard NY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2.6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5.86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5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TOTAL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27.6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94.96%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/>
                          <a:cs typeface="Times New Roman"/>
                        </a:rPr>
                        <a:t>70%</a:t>
                      </a:r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94518">
                        <a:alpha val="20000"/>
                      </a:srgbClr>
                    </a:solidFill>
                  </a:tcPr>
                </a:tc>
              </a:tr>
              <a:tr h="45495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CFP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34bn </a:t>
                      </a:r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olf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francs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5.04%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Times New Roman"/>
                        <a:cs typeface="Times New Roman"/>
                      </a:endParaRPr>
                    </a:p>
                  </a:txBody>
                  <a:tcPr marL="68720" marR="68720" marT="34360" marB="34360">
                    <a:solidFill>
                      <a:srgbClr val="0D68B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2132856"/>
            <a:ext cx="504056" cy="433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636912"/>
            <a:ext cx="432048" cy="42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3068960"/>
            <a:ext cx="453124" cy="432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2" y="3501008"/>
            <a:ext cx="555754" cy="504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392" y="4005064"/>
            <a:ext cx="432048" cy="432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391" y="4437112"/>
            <a:ext cx="321267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392" y="4869160"/>
            <a:ext cx="432048" cy="420970"/>
          </a:xfrm>
          <a:prstGeom prst="rect">
            <a:avLst/>
          </a:prstGeom>
        </p:spPr>
      </p:pic>
      <p:pic>
        <p:nvPicPr>
          <p:cNvPr id="19" name="Picture 18" descr="cfp cop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05264"/>
            <a:ext cx="432048" cy="428535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2987824" y="260648"/>
            <a:ext cx="5688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The Cartel (1920s-1950s)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ez-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2"/>
          <a:stretch/>
        </p:blipFill>
        <p:spPr>
          <a:xfrm>
            <a:off x="0" y="-2984712"/>
            <a:ext cx="9144000" cy="11369945"/>
          </a:xfrm>
          <a:prstGeom prst="rect">
            <a:avLst/>
          </a:prstGeom>
          <a:solidFill>
            <a:srgbClr val="094B84"/>
          </a:solidFill>
        </p:spPr>
      </p:pic>
      <p:sp>
        <p:nvSpPr>
          <p:cNvPr id="10" name="Arc 9"/>
          <p:cNvSpPr/>
          <p:nvPr/>
        </p:nvSpPr>
        <p:spPr>
          <a:xfrm>
            <a:off x="7595639" y="2286312"/>
            <a:ext cx="1188591" cy="7140214"/>
          </a:xfrm>
          <a:prstGeom prst="arc">
            <a:avLst>
              <a:gd name="adj1" fmla="val 16200000"/>
              <a:gd name="adj2" fmla="val 21119800"/>
            </a:avLst>
          </a:prstGeom>
          <a:noFill/>
          <a:ln w="50800">
            <a:solidFill>
              <a:srgbClr val="094B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84230" y="5380934"/>
            <a:ext cx="645015" cy="5380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13875" y="5206215"/>
            <a:ext cx="8229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01692" y="1560722"/>
            <a:ext cx="1172308" cy="588509"/>
          </a:xfrm>
          <a:custGeom>
            <a:avLst/>
            <a:gdLst>
              <a:gd name="connsiteX0" fmla="*/ 1172308 w 1172308"/>
              <a:gd name="connsiteY0" fmla="*/ 588509 h 588509"/>
              <a:gd name="connsiteX1" fmla="*/ 1074616 w 1172308"/>
              <a:gd name="connsiteY1" fmla="*/ 568970 h 588509"/>
              <a:gd name="connsiteX2" fmla="*/ 996462 w 1172308"/>
              <a:gd name="connsiteY2" fmla="*/ 529893 h 588509"/>
              <a:gd name="connsiteX3" fmla="*/ 840154 w 1172308"/>
              <a:gd name="connsiteY3" fmla="*/ 432201 h 588509"/>
              <a:gd name="connsiteX4" fmla="*/ 781539 w 1172308"/>
              <a:gd name="connsiteY4" fmla="*/ 393124 h 588509"/>
              <a:gd name="connsiteX5" fmla="*/ 722923 w 1172308"/>
              <a:gd name="connsiteY5" fmla="*/ 334509 h 588509"/>
              <a:gd name="connsiteX6" fmla="*/ 644770 w 1172308"/>
              <a:gd name="connsiteY6" fmla="*/ 275893 h 588509"/>
              <a:gd name="connsiteX7" fmla="*/ 586154 w 1172308"/>
              <a:gd name="connsiteY7" fmla="*/ 236816 h 588509"/>
              <a:gd name="connsiteX8" fmla="*/ 527539 w 1172308"/>
              <a:gd name="connsiteY8" fmla="*/ 178201 h 588509"/>
              <a:gd name="connsiteX9" fmla="*/ 429846 w 1172308"/>
              <a:gd name="connsiteY9" fmla="*/ 80509 h 588509"/>
              <a:gd name="connsiteX10" fmla="*/ 175846 w 1172308"/>
              <a:gd name="connsiteY10" fmla="*/ 21893 h 588509"/>
              <a:gd name="connsiteX11" fmla="*/ 0 w 1172308"/>
              <a:gd name="connsiteY11" fmla="*/ 2355 h 58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2308" h="588509">
                <a:moveTo>
                  <a:pt x="1172308" y="588509"/>
                </a:moveTo>
                <a:cubicBezTo>
                  <a:pt x="1139744" y="581996"/>
                  <a:pt x="1106121" y="579472"/>
                  <a:pt x="1074616" y="568970"/>
                </a:cubicBezTo>
                <a:cubicBezTo>
                  <a:pt x="1046984" y="559759"/>
                  <a:pt x="1021621" y="544569"/>
                  <a:pt x="996462" y="529893"/>
                </a:cubicBezTo>
                <a:cubicBezTo>
                  <a:pt x="943390" y="498934"/>
                  <a:pt x="891277" y="466283"/>
                  <a:pt x="840154" y="432201"/>
                </a:cubicBezTo>
                <a:cubicBezTo>
                  <a:pt x="820616" y="419175"/>
                  <a:pt x="799579" y="408157"/>
                  <a:pt x="781539" y="393124"/>
                </a:cubicBezTo>
                <a:cubicBezTo>
                  <a:pt x="760312" y="375435"/>
                  <a:pt x="743902" y="352491"/>
                  <a:pt x="722923" y="334509"/>
                </a:cubicBezTo>
                <a:cubicBezTo>
                  <a:pt x="698199" y="313317"/>
                  <a:pt x="671268" y="294821"/>
                  <a:pt x="644770" y="275893"/>
                </a:cubicBezTo>
                <a:cubicBezTo>
                  <a:pt x="625662" y="262244"/>
                  <a:pt x="604194" y="251849"/>
                  <a:pt x="586154" y="236816"/>
                </a:cubicBezTo>
                <a:cubicBezTo>
                  <a:pt x="564927" y="219127"/>
                  <a:pt x="545228" y="199428"/>
                  <a:pt x="527539" y="178201"/>
                </a:cubicBezTo>
                <a:cubicBezTo>
                  <a:pt x="477735" y="118436"/>
                  <a:pt x="505702" y="114223"/>
                  <a:pt x="429846" y="80509"/>
                </a:cubicBezTo>
                <a:cubicBezTo>
                  <a:pt x="328212" y="35338"/>
                  <a:pt x="287108" y="37788"/>
                  <a:pt x="175846" y="21893"/>
                </a:cubicBezTo>
                <a:cubicBezTo>
                  <a:pt x="80159" y="-10002"/>
                  <a:pt x="137826" y="2355"/>
                  <a:pt x="0" y="2355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089475"/>
              </p:ext>
            </p:extLst>
          </p:nvPr>
        </p:nvGraphicFramePr>
        <p:xfrm>
          <a:off x="0" y="4365104"/>
          <a:ext cx="4572000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60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4894</TotalTime>
  <Words>465</Words>
  <Application>Microsoft Macintosh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Presentation1</vt:lpstr>
      <vt:lpstr>1_Custom Design</vt:lpstr>
      <vt:lpstr>The oil industry, energy security, and international development:                            the EEC and OPEC</vt:lpstr>
      <vt:lpstr>EEC &amp; OPEC</vt:lpstr>
      <vt:lpstr>Energy dependency EEC-9 source: Integrating Energy: the Problems of Developing an Energy Policy in the European Communities 1945-1980 Hassan, J A;Duncan, A Journal of European Economic History; Spring 1994; 23, 1 </vt:lpstr>
      <vt:lpstr>Energy dependency EEC-9 source: Paul Warde</vt:lpstr>
      <vt:lpstr>Energy consumption EEC-9 source: BP statistics (2016) </vt:lpstr>
      <vt:lpstr>Energy Institutions</vt:lpstr>
      <vt:lpstr>The Cartel</vt:lpstr>
      <vt:lpstr>*outside USSR / USA</vt:lpstr>
      <vt:lpstr>PowerPoint Presentation</vt:lpstr>
      <vt:lpstr>Politics of direct supplies</vt:lpstr>
      <vt:lpstr>1960s</vt:lpstr>
      <vt:lpstr>1970s</vt:lpstr>
      <vt:lpstr>1973 crisis in Europe</vt:lpstr>
      <vt:lpstr>A tale of two conferences</vt:lpstr>
      <vt:lpstr>CONCLUSIONS</vt:lpstr>
      <vt:lpstr>An opportunity for EOGAN</vt:lpstr>
    </vt:vector>
  </TitlesOfParts>
  <Manager/>
  <Company>EUI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cp:keywords/>
  <dc:description/>
  <cp:lastModifiedBy>marta musso</cp:lastModifiedBy>
  <cp:revision>319</cp:revision>
  <dcterms:created xsi:type="dcterms:W3CDTF">2012-11-28T14:19:22Z</dcterms:created>
  <dcterms:modified xsi:type="dcterms:W3CDTF">2017-06-01T23:41:30Z</dcterms:modified>
  <cp:category/>
</cp:coreProperties>
</file>