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30.jpg" ContentType="image/png"/>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3455" r:id="rId1"/>
  </p:sldMasterIdLst>
  <p:notesMasterIdLst>
    <p:notesMasterId r:id="rId17"/>
  </p:notesMasterIdLst>
  <p:handoutMasterIdLst>
    <p:handoutMasterId r:id="rId18"/>
  </p:handoutMasterIdLst>
  <p:sldIdLst>
    <p:sldId id="289" r:id="rId2"/>
    <p:sldId id="266" r:id="rId3"/>
    <p:sldId id="298" r:id="rId4"/>
    <p:sldId id="299" r:id="rId5"/>
    <p:sldId id="300" r:id="rId6"/>
    <p:sldId id="301" r:id="rId7"/>
    <p:sldId id="310" r:id="rId8"/>
    <p:sldId id="302" r:id="rId9"/>
    <p:sldId id="303" r:id="rId10"/>
    <p:sldId id="304" r:id="rId11"/>
    <p:sldId id="305" r:id="rId12"/>
    <p:sldId id="306" r:id="rId13"/>
    <p:sldId id="307" r:id="rId14"/>
    <p:sldId id="311" r:id="rId15"/>
    <p:sldId id="297" r:id="rId16"/>
  </p:sldIdLst>
  <p:sldSz cx="12192000" cy="6858000"/>
  <p:notesSz cx="9926638" cy="6797675"/>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B1A"/>
    <a:srgbClr val="59155F"/>
    <a:srgbClr val="CB8E12"/>
    <a:srgbClr val="CF833D"/>
    <a:srgbClr val="2E3280"/>
    <a:srgbClr val="CD216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6" autoAdjust="0"/>
    <p:restoredTop sz="60232" autoAdjust="0"/>
  </p:normalViewPr>
  <p:slideViewPr>
    <p:cSldViewPr snapToGrid="0" snapToObjects="1">
      <p:cViewPr varScale="1">
        <p:scale>
          <a:sx n="52" d="100"/>
          <a:sy n="52" d="100"/>
        </p:scale>
        <p:origin x="1788" y="60"/>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1836"/>
    </p:cViewPr>
  </p:sorterViewPr>
  <p:notesViewPr>
    <p:cSldViewPr snapToGrid="0" snapToObjects="1">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1541" cy="341064"/>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sz="quarter" idx="1"/>
          </p:nvPr>
        </p:nvSpPr>
        <p:spPr>
          <a:xfrm>
            <a:off x="5622801" y="0"/>
            <a:ext cx="4301541" cy="341064"/>
          </a:xfrm>
          <a:prstGeom prst="rect">
            <a:avLst/>
          </a:prstGeom>
        </p:spPr>
        <p:txBody>
          <a:bodyPr vert="horz" lIns="95562" tIns="47781" rIns="95562" bIns="47781" rtlCol="0"/>
          <a:lstStyle>
            <a:lvl1pPr algn="r">
              <a:defRPr sz="1300"/>
            </a:lvl1pPr>
          </a:lstStyle>
          <a:p>
            <a:fld id="{BB6E3FDE-7C1A-4987-A9F4-6683A242B5F5}" type="datetimeFigureOut">
              <a:rPr lang="en-GB" smtClean="0"/>
              <a:t>30/05/2017</a:t>
            </a:fld>
            <a:endParaRPr lang="en-GB"/>
          </a:p>
        </p:txBody>
      </p:sp>
      <p:sp>
        <p:nvSpPr>
          <p:cNvPr id="4" name="Footer Placeholder 3"/>
          <p:cNvSpPr>
            <a:spLocks noGrp="1"/>
          </p:cNvSpPr>
          <p:nvPr>
            <p:ph type="ftr" sz="quarter" idx="2"/>
          </p:nvPr>
        </p:nvSpPr>
        <p:spPr>
          <a:xfrm>
            <a:off x="3" y="6456615"/>
            <a:ext cx="4301541" cy="341063"/>
          </a:xfrm>
          <a:prstGeom prst="rect">
            <a:avLst/>
          </a:prstGeom>
        </p:spPr>
        <p:txBody>
          <a:bodyPr vert="horz" lIns="95562" tIns="47781" rIns="95562" bIns="47781" rtlCol="0" anchor="b"/>
          <a:lstStyle>
            <a:lvl1pPr algn="l">
              <a:defRPr sz="1300"/>
            </a:lvl1pPr>
          </a:lstStyle>
          <a:p>
            <a:endParaRPr lang="en-GB"/>
          </a:p>
        </p:txBody>
      </p:sp>
      <p:sp>
        <p:nvSpPr>
          <p:cNvPr id="5" name="Slide Number Placeholder 4"/>
          <p:cNvSpPr>
            <a:spLocks noGrp="1"/>
          </p:cNvSpPr>
          <p:nvPr>
            <p:ph type="sldNum" sz="quarter" idx="3"/>
          </p:nvPr>
        </p:nvSpPr>
        <p:spPr>
          <a:xfrm>
            <a:off x="5622801" y="6456615"/>
            <a:ext cx="4301541" cy="341063"/>
          </a:xfrm>
          <a:prstGeom prst="rect">
            <a:avLst/>
          </a:prstGeom>
        </p:spPr>
        <p:txBody>
          <a:bodyPr vert="horz" lIns="95562" tIns="47781" rIns="95562" bIns="47781" rtlCol="0" anchor="b"/>
          <a:lstStyle>
            <a:lvl1pPr algn="r">
              <a:defRPr sz="1300"/>
            </a:lvl1pPr>
          </a:lstStyle>
          <a:p>
            <a:fld id="{A0B353B4-8BDD-480B-A04A-44AF46A92F7D}" type="slidenum">
              <a:rPr lang="en-GB" smtClean="0"/>
              <a:t>‹#›</a:t>
            </a:fld>
            <a:endParaRPr lang="en-GB"/>
          </a:p>
        </p:txBody>
      </p:sp>
    </p:spTree>
    <p:extLst>
      <p:ext uri="{BB962C8B-B14F-4D97-AF65-F5344CB8AC3E}">
        <p14:creationId xmlns:p14="http://schemas.microsoft.com/office/powerpoint/2010/main" val="292796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301541" cy="341064"/>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5622801" y="0"/>
            <a:ext cx="4301541" cy="341064"/>
          </a:xfrm>
          <a:prstGeom prst="rect">
            <a:avLst/>
          </a:prstGeom>
        </p:spPr>
        <p:txBody>
          <a:bodyPr vert="horz" lIns="95562" tIns="47781" rIns="95562" bIns="47781" rtlCol="0"/>
          <a:lstStyle>
            <a:lvl1pPr algn="r">
              <a:defRPr sz="1300"/>
            </a:lvl1pPr>
          </a:lstStyle>
          <a:p>
            <a:fld id="{B348C1D8-C36E-4269-8A60-03CA0B00F0EC}" type="datetimeFigureOut">
              <a:rPr lang="en-GB" smtClean="0"/>
              <a:t>30/05/2017</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992665" y="3271382"/>
            <a:ext cx="7941310" cy="2676584"/>
          </a:xfrm>
          <a:prstGeom prst="rect">
            <a:avLst/>
          </a:prstGeom>
        </p:spPr>
        <p:txBody>
          <a:bodyPr vert="horz" lIns="95562" tIns="47781" rIns="95562" bIns="477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6456615"/>
            <a:ext cx="4301541" cy="341063"/>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5622801" y="6456615"/>
            <a:ext cx="4301541" cy="341063"/>
          </a:xfrm>
          <a:prstGeom prst="rect">
            <a:avLst/>
          </a:prstGeom>
        </p:spPr>
        <p:txBody>
          <a:bodyPr vert="horz" lIns="95562" tIns="47781" rIns="95562" bIns="47781" rtlCol="0" anchor="b"/>
          <a:lstStyle>
            <a:lvl1pPr algn="r">
              <a:defRPr sz="1300"/>
            </a:lvl1pPr>
          </a:lstStyle>
          <a:p>
            <a:fld id="{582842BE-0857-4D7D-9ADE-C7D212E39C0C}" type="slidenum">
              <a:rPr lang="en-GB" smtClean="0"/>
              <a:t>‹#›</a:t>
            </a:fld>
            <a:endParaRPr lang="en-GB"/>
          </a:p>
        </p:txBody>
      </p:sp>
    </p:spTree>
    <p:extLst>
      <p:ext uri="{BB962C8B-B14F-4D97-AF65-F5344CB8AC3E}">
        <p14:creationId xmlns:p14="http://schemas.microsoft.com/office/powerpoint/2010/main" val="155672533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82842BE-0857-4D7D-9ADE-C7D212E39C0C}" type="slidenum">
              <a:rPr lang="en-GB" smtClean="0"/>
              <a:t>1</a:t>
            </a:fld>
            <a:endParaRPr lang="en-GB"/>
          </a:p>
        </p:txBody>
      </p:sp>
    </p:spTree>
    <p:extLst>
      <p:ext uri="{BB962C8B-B14F-4D97-AF65-F5344CB8AC3E}">
        <p14:creationId xmlns:p14="http://schemas.microsoft.com/office/powerpoint/2010/main" val="318694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But we have been in this situation before. Aberdeen was also hit hard by the 1986 downturn, which can be viewed differently from a historical perspective – one analyst of that time and observer of today called it a “great cleansing operation” and “therapeutic” (though, he admits, not so much at the time).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But if that is true, maybe it’s because that crisis was fairly short – the result of an oil price shock caused by Saudi Arabia’s decision to increase production as a challenge to other producers.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response, companies in Aberdeen “battened down the hatches”. Nearly 1 in 4 offshore jobs were lost and thousands of onshore roles were cut. Aberdeen’s property market went into meltdown – For Sale signs went up everywhere and prices dropped by nearly 10% as rising unemployment combined with a rush of housebuilding to create a massive oversupply.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“Virtual panic” led many to abandon their homes and other costly assets. One locally famous illustration of those events was Lee Crescent North, a suburban street whose rapid development was typical of the earlier oil boom but where more than 40 homes were for sale at one point in 1986.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response from industry was summarised by the head of the leading trade association, who talked of the need for “greater use of new technology, improved project management, and the exploitation of existing spare capacity” in order to find ways of producing oil and gas more cheaply.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10</a:t>
            </a:fld>
            <a:endParaRPr lang="en-GB"/>
          </a:p>
        </p:txBody>
      </p:sp>
    </p:spTree>
    <p:extLst>
      <p:ext uri="{BB962C8B-B14F-4D97-AF65-F5344CB8AC3E}">
        <p14:creationId xmlns:p14="http://schemas.microsoft.com/office/powerpoint/2010/main" val="3294529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All of which might sound very familiar. Indeed to many, the language being heard at conferences these days is also not that different to the days of CRINE – the 1990s Cost Reduction Initiative for the New Era.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This, also, encouraged the industry to work together to achieve greater efficiency, with shared practices leading to reduced bureaucracy. The objective then, just like today, was to keep mature fields producing, and make smaller discoveries economically viable.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When put like that, the parallels between the present day and the situation 30 years ago are striking. The industry is again being forced to take a long, hard look at how it operates. Rapidly rising costs are being controlled, procedures are being made simpler, more effort is being put into collaboration and innovation, and decision-makers are planning for the long term.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But there are also significant differences. Declining global demand </a:t>
            </a:r>
            <a:r>
              <a:rPr lang="en-GB" sz="1600" i="1" kern="1200" dirty="0" smtClean="0">
                <a:solidFill>
                  <a:schemeClr val="tx1"/>
                </a:solidFill>
                <a:effectLst/>
                <a:latin typeface="+mn-lt"/>
                <a:ea typeface="+mn-ea"/>
                <a:cs typeface="+mn-cs"/>
              </a:rPr>
              <a:t>was</a:t>
            </a:r>
            <a:r>
              <a:rPr lang="en-GB" sz="1600" kern="1200" dirty="0" smtClean="0">
                <a:solidFill>
                  <a:schemeClr val="tx1"/>
                </a:solidFill>
                <a:effectLst/>
                <a:latin typeface="+mn-lt"/>
                <a:ea typeface="+mn-ea"/>
                <a:cs typeface="+mn-cs"/>
              </a:rPr>
              <a:t> a factor back then, but that trend was in turn a particular legacy of economic crises a few years before. By contrast, this time, although the same market forces have played a role, other causes are more structural, for example the shift to cleaner energy across the developed world.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CRINE also lacked the authority to force change on the people that had benefited from what had gone before, or to enjoy anything more than weak support from those who might do well in the future. So when oil prices went up again, many reverted to their old ways. What resulted were the very same conditions that had prompted CRINE in the first place.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11</a:t>
            </a:fld>
            <a:endParaRPr lang="en-GB"/>
          </a:p>
        </p:txBody>
      </p:sp>
    </p:spTree>
    <p:extLst>
      <p:ext uri="{BB962C8B-B14F-4D97-AF65-F5344CB8AC3E}">
        <p14:creationId xmlns:p14="http://schemas.microsoft.com/office/powerpoint/2010/main" val="370831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Will Aberdeen emerge mostly unchanged after this difficult period and revert to how things were, or will it take another transformation for the city to survive?</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“By 2020,” according to Sir Ian Wood, “we’ll be back to really busy.” He’s estimated that another 15-16 billion barrels of oil are still out there – one third of what has been produced over the past 40 years. It’s a positive message from a man who knows what he’s talking about, but one that contrasts with the 30-40 years of production predicted just 18 months earlier.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difference shows how such predictions can be meaningless – that bold optimism was based on an oil price of well over $100 a barrel, when just about any pocket of hydrocarbon is potentially profitable, whereas Wood’s forecast was made to respond to the perception that North Sea oil is drying up.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This downturn may be looked back on as the dawn of decommissioning – a signal that the UK Continental Shelf is entering a more mature, ‘late life’ phase. Some have seen this coming, predicting at least as far back as 2011 that production had reached its peak.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However, just as some reflect philosophically on the events of the ‘80s, industrial historians may in future describe this era as “a difficult period but with a good outcome.” From their perspective this decade will be seen above all as a time of great change in strategy, regulation and investment.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fact that only a small number of homes on Lee Crescent North have been available at any time during this downturn, and that house prices have only dropped slightly despite a sharp decline in sales, is a sign that the city is more resilient this time.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More than that, Aberdeen is in the middle of one of the biggest periods of infrastructure investment in its history, with long-awaited projects like the bypass and other major road network improvements, airport expansion, a new exhibition centre, Art Gallery and Music Hall renovation, and retail developments – including the controversial </a:t>
            </a:r>
            <a:r>
              <a:rPr lang="en-GB" sz="1600" kern="1200" dirty="0" err="1" smtClean="0">
                <a:solidFill>
                  <a:schemeClr val="tx1"/>
                </a:solidFill>
                <a:effectLst/>
                <a:latin typeface="+mn-lt"/>
                <a:ea typeface="+mn-ea"/>
                <a:cs typeface="+mn-cs"/>
              </a:rPr>
              <a:t>Marischal</a:t>
            </a:r>
            <a:r>
              <a:rPr lang="en-GB" sz="1600" kern="1200" dirty="0" smtClean="0">
                <a:solidFill>
                  <a:schemeClr val="tx1"/>
                </a:solidFill>
                <a:effectLst/>
                <a:latin typeface="+mn-lt"/>
                <a:ea typeface="+mn-ea"/>
                <a:cs typeface="+mn-cs"/>
              </a:rPr>
              <a:t> Square complex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all sectors – from hospitality to technology – businesses are having to work harder to sell their products and services, but maybe only as much as similar companies in the rest of the UK have needed to since the 2008 recession or the 2010 election.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I’ve spoken to many people in their 20s and 30s working for small businesses in Aberdeen who say their knack for innovation and entrepreneurship is more in demand now than ever before. Others say the growing reputation and regeneration of nearby Dundee shows that ‘black gold’ isn’t all that matters.</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Also, knowledge gained in one field of engineering can easily be transferred to others. A prominent example is the European Offshore Wind Deployment Centre – an innovative £300m 11-turbine windfarm being built in Aberdeen Bay and expected to start producing next summer, generating up to 70% of Aberdeen's domestic electricity demand.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That’s good news for Scotland’s economy, and for the environment… although the windfarm has some high-profile opponents! But with projects in areas like tidal energy, and carbon capture and storage, struggling to make a profit or even get funding, we’re not yet at a point where renewables are a replacement for fossil fuels, either for energy production or employment.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12</a:t>
            </a:fld>
            <a:endParaRPr lang="en-GB"/>
          </a:p>
        </p:txBody>
      </p:sp>
    </p:spTree>
    <p:extLst>
      <p:ext uri="{BB962C8B-B14F-4D97-AF65-F5344CB8AC3E}">
        <p14:creationId xmlns:p14="http://schemas.microsoft.com/office/powerpoint/2010/main" val="3492221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So it’s a relief that oil and gas in Aberdeen does still have a future, even if it looks and feels different to how it was before. Oil &amp; Gas UK’s 2016 Economic Report states that the oil price has stabilised at around $40 a barrel, that the industry still employs or supports a third of a million jobs, and that the cost of production has shrunk to $16 per barrel.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Whether that trend continues and delivers the needed recovery depends on a number of factors – </a:t>
            </a:r>
          </a:p>
          <a:p>
            <a:pPr lvl="0"/>
            <a:r>
              <a:rPr lang="en-GB" sz="1600" kern="1200" dirty="0" smtClean="0">
                <a:solidFill>
                  <a:schemeClr val="tx1"/>
                </a:solidFill>
                <a:effectLst/>
                <a:latin typeface="+mn-lt"/>
                <a:ea typeface="+mn-ea"/>
                <a:cs typeface="+mn-cs"/>
              </a:rPr>
              <a:t>whether the regular talk in the industry about collaboration and efficiency is made into real, lasting, sustainable actions, </a:t>
            </a:r>
          </a:p>
          <a:p>
            <a:pPr lvl="0"/>
            <a:r>
              <a:rPr lang="en-GB" sz="1600" kern="1200" dirty="0" smtClean="0">
                <a:solidFill>
                  <a:schemeClr val="tx1"/>
                </a:solidFill>
                <a:effectLst/>
                <a:latin typeface="+mn-lt"/>
                <a:ea typeface="+mn-ea"/>
                <a:cs typeface="+mn-cs"/>
              </a:rPr>
              <a:t>whether technology is developed that allows smaller and isolated reserves to be recovered, before operators rush into decommissioning, and </a:t>
            </a:r>
          </a:p>
          <a:p>
            <a:pPr lvl="0"/>
            <a:r>
              <a:rPr lang="en-GB" sz="1600" kern="1200" dirty="0" smtClean="0">
                <a:solidFill>
                  <a:schemeClr val="tx1"/>
                </a:solidFill>
                <a:effectLst/>
                <a:latin typeface="+mn-lt"/>
                <a:ea typeface="+mn-ea"/>
                <a:cs typeface="+mn-cs"/>
              </a:rPr>
              <a:t>whether governments can create a stable regulatory regime – and resist the urge to make politically-motivated statements.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On that last point, we have the prospect of another independence referendum – this is intriguing when you consider the changes in the industry and the Brexit vote, but also the way that last year’s shock results suggest a loss of trust in ‘the establishment’ and the declining power of persuasion of ‘experts’.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Just imagine if that type of atmosphere existed in those exciting early days of North Sea oil – the task of those with the facts trying to convince industry, the Cabinet and the public about possible reserves would have been even harder, and criticism about the lack of a strategy might have been even more relevant.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Whatever the early failures, though, the UK offshore oil and gas industry has delivered huge economic benefit to Aberdeen and beyond. To reflect on what the city was like before the North Sea Klondike is to realise what an extraordinary transformation has occurred and what an amazing 50 years it has been.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It also puts in context the evolution – not revolution – that is required for the city to thrive in an era where oil cannot now be relied on. That, in itself, is one of the key lessons from history – that oil is a volatile commodity, which brings bust as well as boom, and that no price bubble ever lasts for too long.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We might also conclude that ‘conventional wisdom’ is not to be trusted – not in the ‘60s and ‘70s, and especially not now amid major constitutional change. </a:t>
            </a:r>
            <a:r>
              <a:rPr lang="en-GB" sz="1500" dirty="0" smtClean="0"/>
              <a:t> </a:t>
            </a:r>
            <a:endParaRPr lang="en-GB" sz="1500" dirty="0"/>
          </a:p>
        </p:txBody>
      </p:sp>
      <p:sp>
        <p:nvSpPr>
          <p:cNvPr id="4" name="Slide Number Placeholder 3"/>
          <p:cNvSpPr>
            <a:spLocks noGrp="1"/>
          </p:cNvSpPr>
          <p:nvPr>
            <p:ph type="sldNum" sz="quarter" idx="10"/>
          </p:nvPr>
        </p:nvSpPr>
        <p:spPr/>
        <p:txBody>
          <a:bodyPr/>
          <a:lstStyle/>
          <a:p>
            <a:fld id="{582842BE-0857-4D7D-9ADE-C7D212E39C0C}" type="slidenum">
              <a:rPr lang="en-GB" smtClean="0"/>
              <a:t>13</a:t>
            </a:fld>
            <a:endParaRPr lang="en-GB"/>
          </a:p>
        </p:txBody>
      </p:sp>
    </p:spTree>
    <p:extLst>
      <p:ext uri="{BB962C8B-B14F-4D97-AF65-F5344CB8AC3E}">
        <p14:creationId xmlns:p14="http://schemas.microsoft.com/office/powerpoint/2010/main" val="2922946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One of the ways we can help to protect the future of the UK oil and gas industry is to preserve its past – and that’s what Capturing the Energy aims to do.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 major development this year will be the addition of a brand new collection relating to the Murchison field - well-known because there’s a model of the platform in the Aberdeen Maritime Museum overlooking the harbour. The field itself has been operated by 4 different companies in its 40-year lifespan and is now being decommissioned by its present owner, CNR.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As well as transferring records to the University’s archive, though, the project also seeks to work with the industry on some information management and public relations initiatives. The Oil &amp; Gas Authority has created an IM Strategy and Delivery Programme, and Oil &amp; Gas UK has various projects ongoing too. The current situation in the industry offers challenges for us but also opportunities because of the need and desire for reform; I believe the culture of efficiency and collaboration is here to stay this time.</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Other exciting plans for 2017 include a mobile app that will be an interactive showcase of stories from the archives, to be available in time for the Offshore Europe conference in Aberdeen in September, and an exhibition called 'Age of Oil' by renowned visual artist Sue Jane Taylor at the National Museum of Scotland in Edinburgh from July; parts of which will then go on display at the University of Aberdeen early next year.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14</a:t>
            </a:fld>
            <a:endParaRPr lang="en-GB"/>
          </a:p>
        </p:txBody>
      </p:sp>
    </p:spTree>
    <p:extLst>
      <p:ext uri="{BB962C8B-B14F-4D97-AF65-F5344CB8AC3E}">
        <p14:creationId xmlns:p14="http://schemas.microsoft.com/office/powerpoint/2010/main" val="3960608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82842BE-0857-4D7D-9ADE-C7D212E39C0C}" type="slidenum">
              <a:rPr lang="en-GB" smtClean="0"/>
              <a:t>15</a:t>
            </a:fld>
            <a:endParaRPr lang="en-GB"/>
          </a:p>
        </p:txBody>
      </p:sp>
    </p:spTree>
    <p:extLst>
      <p:ext uri="{BB962C8B-B14F-4D97-AF65-F5344CB8AC3E}">
        <p14:creationId xmlns:p14="http://schemas.microsoft.com/office/powerpoint/2010/main" val="141968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Good afternoon everyone and thank you Marta for that introduction. I’ll talk a bit more about Capturing the Energy at the end, but for now…</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We all know the story, right?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oil and gas industry is in decline; changes in the markets have led to hundreds of job cuts and a crisis in the Aberdeen economy. The housing market has collapsed, more people are in debt, many shops and restaurants are closing and lots of people are leaving.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It’s a familiar summary – but that was 1986.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point is that we’ve been here before, and many of the lessons of the past can be applied today. Not only are there obvious parallels with the oil shocks of the 1980s and ‘90s, but also with the understating of the North Sea’s potential by governments and even operators in the early days.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It’s possible that these misjudgements led to a failure in the UK to make the most of the so-called ‘black gold’ that was found so close to us, but we must remember that oil and gas has still been very good for Aberdeen, causing a transformation that is almost impossible for people of my generation to imagine.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industry has also been relied on and exploited by many governments over the years, and its economics played a major role in the Scottish independence referendum in 2014 – but history tells us that oil is a volatile commodity whose successful extraction relies on a particular and unusual combination of political and commercial conditions that is even less likely to happen now than at any time in the past.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But although many see this decade as the beginning of the end for the North Sea oil and gas industry, when historians in future look back on 2017, they will probably see a much-needed </a:t>
            </a:r>
            <a:r>
              <a:rPr lang="en-GB" sz="1600" i="1" kern="1200" dirty="0" smtClean="0">
                <a:solidFill>
                  <a:schemeClr val="tx1"/>
                </a:solidFill>
                <a:effectLst/>
                <a:latin typeface="+mn-lt"/>
                <a:ea typeface="+mn-ea"/>
                <a:cs typeface="+mn-cs"/>
              </a:rPr>
              <a:t>transition</a:t>
            </a:r>
            <a:r>
              <a:rPr lang="en-GB" sz="1600" kern="1200" dirty="0" smtClean="0">
                <a:solidFill>
                  <a:schemeClr val="tx1"/>
                </a:solidFill>
                <a:effectLst/>
                <a:latin typeface="+mn-lt"/>
                <a:ea typeface="+mn-ea"/>
                <a:cs typeface="+mn-cs"/>
              </a:rPr>
              <a:t> in the UK’s </a:t>
            </a:r>
            <a:r>
              <a:rPr lang="en-GB" sz="1600" i="1" kern="1200" dirty="0" smtClean="0">
                <a:solidFill>
                  <a:schemeClr val="tx1"/>
                </a:solidFill>
                <a:effectLst/>
                <a:latin typeface="+mn-lt"/>
                <a:ea typeface="+mn-ea"/>
                <a:cs typeface="+mn-cs"/>
              </a:rPr>
              <a:t>energy history</a:t>
            </a:r>
            <a:r>
              <a:rPr lang="en-GB" sz="1600" kern="1200" dirty="0" smtClean="0">
                <a:solidFill>
                  <a:schemeClr val="tx1"/>
                </a:solidFill>
                <a:effectLst/>
                <a:latin typeface="+mn-lt"/>
                <a:ea typeface="+mn-ea"/>
                <a:cs typeface="+mn-cs"/>
              </a:rPr>
              <a:t>, with much-needed regulatory reform, cultural change and strategic investment.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2</a:t>
            </a:fld>
            <a:endParaRPr lang="en-GB"/>
          </a:p>
        </p:txBody>
      </p:sp>
    </p:spTree>
    <p:extLst>
      <p:ext uri="{BB962C8B-B14F-4D97-AF65-F5344CB8AC3E}">
        <p14:creationId xmlns:p14="http://schemas.microsoft.com/office/powerpoint/2010/main" val="3192349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The original title of this presentation refers to a well-known line that the writer Mark Twain is thought to have said… but ironically, reports of his joke about his death are themselves exaggerated!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truth is he was simply explaining some confusion caused because his cousin was ill. The misquoted version first appeared in a popular biography of Twain, published after his actual death. </a:t>
            </a:r>
            <a:r>
              <a:rPr lang="en-GB" sz="1600" kern="1200" dirty="0" smtClean="0">
                <a:solidFill>
                  <a:schemeClr val="tx1"/>
                </a:solidFill>
                <a:effectLst/>
                <a:latin typeface="+mn-lt"/>
                <a:ea typeface="+mn-ea"/>
                <a:cs typeface="+mn-cs"/>
              </a:rPr>
              <a:t>Which just show</a:t>
            </a:r>
            <a:r>
              <a:rPr lang="en-GB" sz="1600" kern="1200" baseline="0" dirty="0" smtClean="0">
                <a:solidFill>
                  <a:schemeClr val="tx1"/>
                </a:solidFill>
                <a:effectLst/>
                <a:latin typeface="+mn-lt"/>
                <a:ea typeface="+mn-ea"/>
                <a:cs typeface="+mn-cs"/>
              </a:rPr>
              <a:t>s how it’s possible for the perspective of history to alter the factual record – i.e. historians cannot always be trusted!</a:t>
            </a:r>
            <a:endParaRPr lang="en-GB"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And </a:t>
            </a:r>
            <a:r>
              <a:rPr lang="en-GB" sz="1600" kern="1200" dirty="0" smtClean="0">
                <a:solidFill>
                  <a:schemeClr val="tx1"/>
                </a:solidFill>
                <a:effectLst/>
                <a:latin typeface="+mn-lt"/>
                <a:ea typeface="+mn-ea"/>
                <a:cs typeface="+mn-cs"/>
              </a:rPr>
              <a:t>it’s worth noting a couple of interesting quotes by Twain on the theme of truth… how relevant they are, more than a century later! And I should say at this point that the facts and statistics I mention today are not fake – references are available if needed!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3</a:t>
            </a:fld>
            <a:endParaRPr lang="en-GB"/>
          </a:p>
        </p:txBody>
      </p:sp>
    </p:spTree>
    <p:extLst>
      <p:ext uri="{BB962C8B-B14F-4D97-AF65-F5344CB8AC3E}">
        <p14:creationId xmlns:p14="http://schemas.microsoft.com/office/powerpoint/2010/main" val="252488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Before looking back, I want to present some numbers about the current downturn in oil and gas, and its effects on the UK. It’s been estimated that from late 2014 to summer 2016, over 100,000 people lost their jobs in the oil industry and its supply chain, with 360,000 others taking pay cuts of about 15-20%.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That’s tens of thousands of families, most of them living and working in one part of the country – the North-east of Scotland – losing an income source that was often substantial, and in many cases funded a prosperous lifestyle with big financial commitments.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One official measure of unemployment – the benefit claimant count – showed a rise of more than 33% between December 2015 and December 2016 (the opposite of a national trend), and at the same time, use of charity food banks in Aberdeen doubled. </a:t>
            </a:r>
          </a:p>
          <a:p>
            <a:r>
              <a:rPr lang="en-GB" sz="1600" kern="1200" dirty="0" smtClean="0">
                <a:solidFill>
                  <a:schemeClr val="tx1"/>
                </a:solidFill>
                <a:effectLst/>
                <a:latin typeface="+mn-lt"/>
                <a:ea typeface="+mn-ea"/>
                <a:cs typeface="+mn-cs"/>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A recent business survey found that operators had reduced their workforce by 15% in the past year, and expected to cut another 5% in the coming months. Fifteen percent - that’s nearly 1 in every 6 employees.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And it’s no wonder. In 2015, the industry’s revenue fell by 30% as oil prices were halved, making around 40% of North Sea fields unprofitable, and exploration reached its lowest level ever.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4</a:t>
            </a:fld>
            <a:endParaRPr lang="en-GB"/>
          </a:p>
        </p:txBody>
      </p:sp>
    </p:spTree>
    <p:extLst>
      <p:ext uri="{BB962C8B-B14F-4D97-AF65-F5344CB8AC3E}">
        <p14:creationId xmlns:p14="http://schemas.microsoft.com/office/powerpoint/2010/main" val="121512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The result has been a 15% decline in Aberdeen’s population since before the current downturn.</a:t>
            </a:r>
            <a:r>
              <a:rPr lang="en-GB" sz="1600" kern="1200" baseline="30000" dirty="0" smtClean="0">
                <a:solidFill>
                  <a:schemeClr val="tx1"/>
                </a:solidFill>
                <a:effectLst/>
                <a:latin typeface="+mn-lt"/>
                <a:ea typeface="+mn-ea"/>
                <a:cs typeface="+mn-cs"/>
              </a:rPr>
              <a:t> </a:t>
            </a:r>
            <a:endParaRPr lang="en-GB" sz="1600" kern="1200" dirty="0" smtClean="0">
              <a:solidFill>
                <a:schemeClr val="tx1"/>
              </a:solidFill>
              <a:effectLst/>
              <a:latin typeface="+mn-lt"/>
              <a:ea typeface="+mn-ea"/>
              <a:cs typeface="+mn-cs"/>
            </a:endParaRP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For a city that had seen a steady rise in employment, average earnings, house prices (and all the other aspects of an economic boom) since the start of this century – a city that was apparently recession-proof even during the financial crisis that rocked the rest of the country – this has come as quite a shock.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Before the downturn, house prices were rising by as much 17% in a year – faster than London – and the city had more millionaires per person than the capital</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Now there are stories of people giving away luxury cars they cannot afford to pay for, restaurants closing as local residents abandon a culture where going out to eat was the ‘default’, taxis left empty where there was high demand before, and hotels struggling to adapt to something like 40% (and not full) occupancy.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At the same time, though, other sectors are now seeing much less staff changes and are more able to compete for new recruits, while hotel vacancies have been good for tourism, as it is now easier for informal visitors to find (and afford) accommodation here. In the words of Steve Harris, the retired Chief Executive of </a:t>
            </a:r>
            <a:r>
              <a:rPr lang="en-GB" sz="1600" kern="1200" dirty="0" err="1" smtClean="0">
                <a:solidFill>
                  <a:schemeClr val="tx1"/>
                </a:solidFill>
                <a:effectLst/>
                <a:latin typeface="+mn-lt"/>
                <a:ea typeface="+mn-ea"/>
                <a:cs typeface="+mn-cs"/>
              </a:rPr>
              <a:t>VisitAberdeenshire</a:t>
            </a:r>
            <a:r>
              <a:rPr lang="en-GB" sz="1600" kern="1200" dirty="0" smtClean="0">
                <a:solidFill>
                  <a:schemeClr val="tx1"/>
                </a:solidFill>
                <a:effectLst/>
                <a:latin typeface="+mn-lt"/>
                <a:ea typeface="+mn-ea"/>
                <a:cs typeface="+mn-cs"/>
              </a:rPr>
              <a:t>: “We got a bit obsessed by oil.”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5</a:t>
            </a:fld>
            <a:endParaRPr lang="en-GB"/>
          </a:p>
        </p:txBody>
      </p:sp>
    </p:spTree>
    <p:extLst>
      <p:ext uri="{BB962C8B-B14F-4D97-AF65-F5344CB8AC3E}">
        <p14:creationId xmlns:p14="http://schemas.microsoft.com/office/powerpoint/2010/main" val="136854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But for people like me, the good time was ‘normal’. </a:t>
            </a:r>
            <a:r>
              <a:rPr lang="en-GB" sz="1600" kern="1200" dirty="0" smtClean="0">
                <a:solidFill>
                  <a:schemeClr val="tx1"/>
                </a:solidFill>
                <a:effectLst/>
                <a:latin typeface="+mn-lt"/>
                <a:ea typeface="+mn-ea"/>
                <a:cs typeface="+mn-cs"/>
              </a:rPr>
              <a:t>Born in Aberdeen in the 1980s, it’s almost impossible for me to imagine a time when the city </a:t>
            </a:r>
            <a:r>
              <a:rPr lang="en-GB" sz="1600" i="1" kern="1200" dirty="0" smtClean="0">
                <a:solidFill>
                  <a:schemeClr val="tx1"/>
                </a:solidFill>
                <a:effectLst/>
                <a:latin typeface="+mn-lt"/>
                <a:ea typeface="+mn-ea"/>
                <a:cs typeface="+mn-cs"/>
              </a:rPr>
              <a:t>was not</a:t>
            </a:r>
            <a:r>
              <a:rPr lang="en-GB" sz="1600" kern="1200" dirty="0" smtClean="0">
                <a:solidFill>
                  <a:schemeClr val="tx1"/>
                </a:solidFill>
                <a:effectLst/>
                <a:latin typeface="+mn-lt"/>
                <a:ea typeface="+mn-ea"/>
                <a:cs typeface="+mn-cs"/>
              </a:rPr>
              <a:t> “obsessed” by oil. So it’s been fascinating for me to discover stories and photos of a time when the Granite City faced a similar need to change.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By the 1960s, Aberdeen’s traditional industries of fishing and quarrying were on the decline, and although there had been speculation about the prospect of oil under the North Sea, it took the city (and the country) a number of years to realise this massive economic opportunity.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the meantime, Aberdeen remained isolated – economically, socially and culturally. As well as the regular fish trains to London, people were leaving also, as the young generations’ ambitions outstripped the opportunities available locally. Even travelling to Aberdeen was no easy task. As late as the mid-‘70s it was said that the only stretch of road between Scotland and Turkey that was not dual carriageway was the 60 miles between Aberdeen and Dundee.</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1964, the Wilson government gave the north-east of Scotland official Government Development Area status to try to help to regenerate its economy… but there was no mention of oil and gas in that strategy. And even the important report by Professor Gaskin on the region’s economic potential mostly ignored the North Sea, despite the visibility of both Shell and BP in the city as well as the many supply and survey boats appearing in the harbour at the time.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Only after 1970 – a year which brought both the closure of the famous </a:t>
            </a:r>
            <a:r>
              <a:rPr lang="en-GB" sz="1600" kern="1200" dirty="0" err="1" smtClean="0">
                <a:solidFill>
                  <a:schemeClr val="tx1"/>
                </a:solidFill>
                <a:effectLst/>
                <a:latin typeface="+mn-lt"/>
                <a:ea typeface="+mn-ea"/>
                <a:cs typeface="+mn-cs"/>
              </a:rPr>
              <a:t>Rubislaw</a:t>
            </a:r>
            <a:r>
              <a:rPr lang="en-GB" sz="1600" kern="1200" dirty="0" smtClean="0">
                <a:solidFill>
                  <a:schemeClr val="tx1"/>
                </a:solidFill>
                <a:effectLst/>
                <a:latin typeface="+mn-lt"/>
                <a:ea typeface="+mn-ea"/>
                <a:cs typeface="+mn-cs"/>
              </a:rPr>
              <a:t> granite quarry and the announcement of the discovery of the huge </a:t>
            </a:r>
            <a:r>
              <a:rPr lang="en-GB" sz="1600" kern="1200" dirty="0" err="1" smtClean="0">
                <a:solidFill>
                  <a:schemeClr val="tx1"/>
                </a:solidFill>
                <a:effectLst/>
                <a:latin typeface="+mn-lt"/>
                <a:ea typeface="+mn-ea"/>
                <a:cs typeface="+mn-cs"/>
              </a:rPr>
              <a:t>Ekofisk</a:t>
            </a:r>
            <a:r>
              <a:rPr lang="en-GB" sz="1600" kern="1200" dirty="0" smtClean="0">
                <a:solidFill>
                  <a:schemeClr val="tx1"/>
                </a:solidFill>
                <a:effectLst/>
                <a:latin typeface="+mn-lt"/>
                <a:ea typeface="+mn-ea"/>
                <a:cs typeface="+mn-cs"/>
              </a:rPr>
              <a:t> oilfield just over the Norwegian border – did </a:t>
            </a:r>
            <a:r>
              <a:rPr lang="en-GB" sz="1600" kern="1200" dirty="0" err="1" smtClean="0">
                <a:solidFill>
                  <a:schemeClr val="tx1"/>
                </a:solidFill>
                <a:effectLst/>
                <a:latin typeface="+mn-lt"/>
                <a:ea typeface="+mn-ea"/>
                <a:cs typeface="+mn-cs"/>
              </a:rPr>
              <a:t>Aberdonians</a:t>
            </a:r>
            <a:r>
              <a:rPr lang="en-GB" sz="1600" kern="1200" dirty="0" smtClean="0">
                <a:solidFill>
                  <a:schemeClr val="tx1"/>
                </a:solidFill>
                <a:effectLst/>
                <a:latin typeface="+mn-lt"/>
                <a:ea typeface="+mn-ea"/>
                <a:cs typeface="+mn-cs"/>
              </a:rPr>
              <a:t> start to notice the arrival of more strangers and more money in the city.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transformation that has happened in the city since then was surely unthinkable before then – in the same way that people today struggle to see a future for the city after oil. I’ll return to that later.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6</a:t>
            </a:fld>
            <a:endParaRPr lang="en-GB"/>
          </a:p>
        </p:txBody>
      </p:sp>
    </p:spTree>
    <p:extLst>
      <p:ext uri="{BB962C8B-B14F-4D97-AF65-F5344CB8AC3E}">
        <p14:creationId xmlns:p14="http://schemas.microsoft.com/office/powerpoint/2010/main" val="505231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10"/>
          </p:nvPr>
        </p:nvSpPr>
        <p:spPr/>
        <p:txBody>
          <a:bodyPr/>
          <a:lstStyle/>
          <a:p>
            <a:fld id="{582842BE-0857-4D7D-9ADE-C7D212E39C0C}" type="slidenum">
              <a:rPr lang="en-GB" smtClean="0"/>
              <a:t>7</a:t>
            </a:fld>
            <a:endParaRPr lang="en-GB"/>
          </a:p>
        </p:txBody>
      </p:sp>
    </p:spTree>
    <p:extLst>
      <p:ext uri="{BB962C8B-B14F-4D97-AF65-F5344CB8AC3E}">
        <p14:creationId xmlns:p14="http://schemas.microsoft.com/office/powerpoint/2010/main" val="3365584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So while it’s easy to imagine that the arrival of oil was a distinct event, a change that happened very rapidly, in fact it took years of geological surveys, licensing rounds and failed exploration activity before it finally emerged. And even when it did, it wasn’t accepted by everyone, with many politicians and executives quick to declare that any benefits would be short-term.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The conventional wisdom, the common explanation of these attempts to restrict estimates of North Sea oil and gas is that large corporations were afraid to admit how much money could be made because the UK government might exploit the opportunity to raise taxes to improve its dire financial status.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And there is some informal evidence that companies wanted to have some control of the projections by independent analysts of 30-40 billion barrels – which were very different from the 10 billion that was being talked about officially.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addition, senior figures at both BP and Shell were still showing doubt about the chances of commercial oilfields on the UK Continental Shelf right up to the time of the Forties discovery.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However, the government of the time was also doing all it could to suppress such reports – at least in public. That’s probably because at a time of political and economic turbulence, announcing what seemed like a magical solution would have only increased the pressure on the government to resolve the country’s balance of payments crisis which finally led to the devaluation of sterling in 1967.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truth, the failure (or refusal) to recognise and make public the scale of the available resources was because of the relationship between government and the industry – public officials made their estimates on the basis of information supplied by oil companies, and the competing interests of the two parties created a stand-off – a high-stakes game of poker.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Whoever was to blame, the result was paralysing. The conflicting reports put doubt in the minds of key stakeholders and possible investors, and there was a cautious approach to establishing a service and supply industry across the country.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8</a:t>
            </a:fld>
            <a:endParaRPr lang="en-GB"/>
          </a:p>
        </p:txBody>
      </p:sp>
    </p:spTree>
    <p:extLst>
      <p:ext uri="{BB962C8B-B14F-4D97-AF65-F5344CB8AC3E}">
        <p14:creationId xmlns:p14="http://schemas.microsoft.com/office/powerpoint/2010/main" val="1880160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kern="1200" dirty="0" smtClean="0">
                <a:solidFill>
                  <a:schemeClr val="tx1"/>
                </a:solidFill>
                <a:effectLst/>
                <a:latin typeface="+mn-lt"/>
                <a:ea typeface="+mn-ea"/>
                <a:cs typeface="+mn-cs"/>
              </a:rPr>
              <a:t>This was not the first time that a failure to embrace economic change cost British (and Aberdeen’s) industry. Between the world wars, British shipbuilders produced 40% of the world’s output; this had dropped to less than 10% by the mid-‘60s, partly due to fragmented ownership, poor management, and not enough investment and strategic planning.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And it’s that planning that was arguably lacking in those early days of oil and gas and which might have put the UK – and Scotland in particular – in a stronger economic position today. It’s often said that, with the exception of Sir Ian Wood, the oil industry did not produce any significant entrepreneurs – surprising for when you see how rich and robust it has been.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Might it also be said regarding today that there are vested interests behind the messages from industry and the two governments? The state of the oil industry remains politically as well as economically and socially significant, just as it was for Harold Wilson’s struggling government fifty years ago.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In the campaign for the independence referendum in 2014, it served the pro-Union side well to paint a picture of a declining industry that could not be relied on for long-term prosperity, just as it suited the Yes campaign to proclaim the power of “Scotland’s oil”. Almost every week there was some new analysis of the economic potential of oil and gas which helpfully made the case for one side or the other.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Of course, things have changed since 2014 – last year it was the Scottish Government praising the money it was giving to (quote) “help make a step change to the economy of the North East”, including the City Region Deal between local and national governments that aims to support innovation and diversification. </a:t>
            </a:r>
          </a:p>
          <a:p>
            <a:r>
              <a:rPr lang="en-GB" sz="1600" kern="1200" dirty="0" smtClean="0">
                <a:solidFill>
                  <a:schemeClr val="tx1"/>
                </a:solidFill>
                <a:effectLst/>
                <a:latin typeface="+mn-lt"/>
                <a:ea typeface="+mn-ea"/>
                <a:cs typeface="+mn-cs"/>
              </a:rPr>
              <a:t> </a:t>
            </a:r>
          </a:p>
          <a:p>
            <a:r>
              <a:rPr lang="en-GB" sz="1600" kern="1200" dirty="0" smtClean="0">
                <a:solidFill>
                  <a:schemeClr val="tx1"/>
                </a:solidFill>
                <a:effectLst/>
                <a:latin typeface="+mn-lt"/>
                <a:ea typeface="+mn-ea"/>
                <a:cs typeface="+mn-cs"/>
              </a:rPr>
              <a:t>And that’s where lessons do seem to have been learnt – the industry has recognised the need for radical change and is embracing collaboration and efficiency projects within the overall theme of Maximising Economic Recovery from the North Sea, started by Sir Ian Wood himself and managed by a new regulator, the Oil &amp; Gas Authority. </a:t>
            </a:r>
            <a:endParaRPr lang="en-GB"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2842BE-0857-4D7D-9ADE-C7D212E39C0C}" type="slidenum">
              <a:rPr lang="en-GB" smtClean="0"/>
              <a:t>9</a:t>
            </a:fld>
            <a:endParaRPr lang="en-GB"/>
          </a:p>
        </p:txBody>
      </p:sp>
    </p:spTree>
    <p:extLst>
      <p:ext uri="{BB962C8B-B14F-4D97-AF65-F5344CB8AC3E}">
        <p14:creationId xmlns:p14="http://schemas.microsoft.com/office/powerpoint/2010/main" val="3357922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0000" y="2491199"/>
            <a:ext cx="8380800" cy="2448000"/>
          </a:xfrm>
        </p:spPr>
        <p:txBody>
          <a:bodyPr tIns="46800" anchor="t" anchorCtr="0">
            <a:noAutofit/>
          </a:bodyPr>
          <a:lstStyle>
            <a:lvl1pPr algn="l" defTabSz="914400" rtl="0" eaLnBrk="1" fontAlgn="base" latinLnBrk="0" hangingPunct="1">
              <a:spcBef>
                <a:spcPct val="0"/>
              </a:spcBef>
              <a:spcAft>
                <a:spcPct val="0"/>
              </a:spcAft>
              <a:buNone/>
              <a:defRPr lang="en-US" sz="5000" b="0" kern="1200" baseline="0" dirty="0">
                <a:solidFill>
                  <a:schemeClr val="accent4"/>
                </a:solidFill>
                <a:latin typeface="+mn-lt"/>
                <a:ea typeface="+mj-ea"/>
                <a:cs typeface="Arial" charset="0"/>
                <a:sym typeface="Arial"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450000" y="5014800"/>
            <a:ext cx="8380800" cy="576000"/>
          </a:xfrm>
        </p:spPr>
        <p:txBody>
          <a:bodyPr>
            <a:normAutofit/>
          </a:bodyPr>
          <a:lstStyle>
            <a:lvl1pPr marL="0" indent="0" algn="l">
              <a:buNone/>
              <a:defRPr sz="2800">
                <a:solidFill>
                  <a:schemeClr val="tx1"/>
                </a:solidFill>
                <a:latin typeface="Calibri Light" panose="020F030202020403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smtClean="0"/>
              <a:t>Presenter name, if required</a:t>
            </a:r>
            <a:endParaRPr lang="en-US" dirty="0"/>
          </a:p>
        </p:txBody>
      </p:sp>
      <p:sp>
        <p:nvSpPr>
          <p:cNvPr id="12" name="Text Placeholder 11"/>
          <p:cNvSpPr>
            <a:spLocks noGrp="1"/>
          </p:cNvSpPr>
          <p:nvPr>
            <p:ph type="body" sz="quarter" idx="10" hasCustomPrompt="1"/>
          </p:nvPr>
        </p:nvSpPr>
        <p:spPr>
          <a:xfrm>
            <a:off x="449263" y="5679407"/>
            <a:ext cx="8382000" cy="576000"/>
          </a:xfrm>
        </p:spPr>
        <p:txBody>
          <a:bodyPr/>
          <a:lstStyle>
            <a:lvl1pPr marL="0" indent="0">
              <a:buNone/>
              <a:defRPr/>
            </a:lvl1pPr>
          </a:lstStyle>
          <a:p>
            <a:pPr lvl="0"/>
            <a:r>
              <a:rPr lang="en-US" dirty="0" smtClean="0"/>
              <a:t>Date, if required</a:t>
            </a: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2000" y="790594"/>
            <a:ext cx="2282400" cy="507852"/>
          </a:xfrm>
          <a:prstGeom prst="rect">
            <a:avLst/>
          </a:prstGeom>
        </p:spPr>
      </p:pic>
    </p:spTree>
    <p:extLst>
      <p:ext uri="{BB962C8B-B14F-4D97-AF65-F5344CB8AC3E}">
        <p14:creationId xmlns:p14="http://schemas.microsoft.com/office/powerpoint/2010/main" val="17283514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Gradient 1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32203822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Gradient 1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31305"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3471676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adient 2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11142000"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spTree>
    <p:extLst>
      <p:ext uri="{BB962C8B-B14F-4D97-AF65-F5344CB8AC3E}">
        <p14:creationId xmlns:p14="http://schemas.microsoft.com/office/powerpoint/2010/main" val="1423158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dient 2 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a:xfrm>
            <a:off x="500400" y="1411200"/>
            <a:ext cx="11142000"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2" name="Straight Connector 11"/>
          <p:cNvCxnSpPr/>
          <p:nvPr userDrawn="1"/>
        </p:nvCxnSpPr>
        <p:spPr>
          <a:xfrm>
            <a:off x="500400" y="6320590"/>
            <a:ext cx="11142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500063" y="6319838"/>
            <a:ext cx="6462712" cy="347362"/>
          </a:xfrm>
        </p:spPr>
        <p:txBody>
          <a:bodyPr>
            <a:normAutofit/>
          </a:bodyPr>
          <a:lstStyle>
            <a:lvl1pPr marL="0" indent="0">
              <a:buNone/>
              <a:defRPr sz="1800" i="1" baseline="0">
                <a:solidFill>
                  <a:srgbClr val="59155F"/>
                </a:solidFill>
                <a:latin typeface="Cambria" panose="02040503050406030204" pitchFamily="18" charset="0"/>
              </a:defRPr>
            </a:lvl1pPr>
          </a:lstStyle>
          <a:p>
            <a:pPr lvl="0"/>
            <a:r>
              <a:rPr lang="en-US" dirty="0" smtClean="0"/>
              <a:t>Department name or presentation title here, if required</a:t>
            </a:r>
            <a:endParaRPr lang="en-GB" dirty="0"/>
          </a:p>
        </p:txBody>
      </p:sp>
      <p:sp>
        <p:nvSpPr>
          <p:cNvPr id="15" name="Text Placeholder 13"/>
          <p:cNvSpPr>
            <a:spLocks noGrp="1"/>
          </p:cNvSpPr>
          <p:nvPr>
            <p:ph type="body" sz="quarter" idx="11" hasCustomPrompt="1"/>
          </p:nvPr>
        </p:nvSpPr>
        <p:spPr>
          <a:xfrm>
            <a:off x="7299158" y="6319838"/>
            <a:ext cx="4343242" cy="395861"/>
          </a:xfrm>
        </p:spPr>
        <p:txBody>
          <a:bodyPr>
            <a:normAutofit/>
          </a:bodyPr>
          <a:lstStyle>
            <a:lvl1pPr marL="0" indent="0" algn="r">
              <a:buNone/>
              <a:defRPr sz="1800" i="0" baseline="0">
                <a:solidFill>
                  <a:srgbClr val="59155F"/>
                </a:solidFill>
                <a:latin typeface="+mn-lt"/>
              </a:defRPr>
            </a:lvl1pPr>
          </a:lstStyle>
          <a:p>
            <a:pPr lvl="0"/>
            <a:r>
              <a:rPr lang="en-US" dirty="0" smtClean="0"/>
              <a:t>www.abdn.ac.uk</a:t>
            </a:r>
            <a:endParaRPr lang="en-GB"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129172461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Blank no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6854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Blank with log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499221" cy="648000"/>
          </a:xfrm>
        </p:spPr>
        <p:txBody>
          <a:bodyPr/>
          <a:lstStyle>
            <a:lvl1pPr>
              <a:defRPr/>
            </a:lvl1pPr>
          </a:lstStyle>
          <a:p>
            <a:r>
              <a:rPr lang="en-US" dirty="0" smtClean="0"/>
              <a:t>Subject</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241776353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Column (Blank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Subject</a:t>
            </a:r>
            <a:endParaRPr lang="en-US" dirty="0"/>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Content 2 Column (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0400" y="259200"/>
            <a:ext cx="8563389" cy="648000"/>
          </a:xfrm>
        </p:spPr>
        <p:txBody>
          <a:bodyPr/>
          <a:lstStyle>
            <a:lvl1pPr>
              <a:defRPr/>
            </a:lvl1pPr>
          </a:lstStyle>
          <a:p>
            <a:r>
              <a:rPr lang="en-US" dirty="0" smtClean="0"/>
              <a:t>Subject</a:t>
            </a:r>
            <a:endParaRPr lang="en-US" dirty="0"/>
          </a:p>
        </p:txBody>
      </p:sp>
      <p:sp>
        <p:nvSpPr>
          <p:cNvPr id="3" name="Content Placeholder 2"/>
          <p:cNvSpPr>
            <a:spLocks noGrp="1"/>
          </p:cNvSpPr>
          <p:nvPr>
            <p:ph sz="half" idx="1"/>
          </p:nvPr>
        </p:nvSpPr>
        <p:spPr>
          <a:xfrm>
            <a:off x="5004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4000" y="1411200"/>
            <a:ext cx="5378400" cy="4752000"/>
          </a:xfrm>
        </p:spPr>
        <p:txBody>
          <a:bodyPr>
            <a:normAutofit/>
          </a:bodyPr>
          <a:lstStyle>
            <a:lvl1pPr>
              <a:defRPr sz="2800"/>
            </a:lvl1pPr>
            <a:lvl2pPr>
              <a:defRPr sz="2800"/>
            </a:lvl2pPr>
            <a:lvl3pPr>
              <a:defRPr sz="2800"/>
            </a:lvl3pPr>
            <a:lvl4pPr>
              <a:defRPr sz="2800"/>
            </a:lvl4pPr>
            <a:lvl5pPr>
              <a:defRPr sz="28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597352"/>
            <a:ext cx="12192000" cy="260648"/>
          </a:xfrm>
          <a:prstGeom prst="rect">
            <a:avLst/>
          </a:prstGeom>
          <a:solidFill>
            <a:srgbClr val="CB8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2400" y="396002"/>
            <a:ext cx="1800000" cy="400514"/>
          </a:xfrm>
          <a:prstGeom prst="rect">
            <a:avLst/>
          </a:prstGeom>
        </p:spPr>
      </p:pic>
    </p:spTree>
    <p:extLst>
      <p:ext uri="{BB962C8B-B14F-4D97-AF65-F5344CB8AC3E}">
        <p14:creationId xmlns:p14="http://schemas.microsoft.com/office/powerpoint/2010/main" val="42056796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ank all white)">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r>
              <a:rPr lang="en-US" dirty="0" smtClean="0"/>
              <a:t>Subject</a:t>
            </a:r>
            <a:endParaRPr lang="en-GB" dirty="0"/>
          </a:p>
        </p:txBody>
      </p:sp>
      <p:sp>
        <p:nvSpPr>
          <p:cNvPr id="8" name="Text Placeholder 7"/>
          <p:cNvSpPr>
            <a:spLocks noGrp="1"/>
          </p:cNvSpPr>
          <p:nvPr>
            <p:ph type="body" sz="quarter" idx="10"/>
          </p:nvPr>
        </p:nvSpPr>
        <p:spPr>
          <a:xfrm>
            <a:off x="500063" y="1411200"/>
            <a:ext cx="11142662"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default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7" name="Oval 6"/>
          <p:cNvSpPr/>
          <p:nvPr userDrawn="1"/>
        </p:nvSpPr>
        <p:spPr>
          <a:xfrm>
            <a:off x="591137" y="676800"/>
            <a:ext cx="5504863" cy="5504863"/>
          </a:xfrm>
          <a:prstGeom prst="ellipse">
            <a:avLst/>
          </a:prstGeom>
          <a:solidFill>
            <a:schemeClr val="bg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2800" i="1" dirty="0" smtClean="0">
                <a:solidFill>
                  <a:schemeClr val="accent2"/>
                </a:solidFill>
                <a:latin typeface="Cambria" panose="02040503050406030204" pitchFamily="18" charset="0"/>
              </a:rPr>
              <a:t>Transforming</a:t>
            </a:r>
            <a:r>
              <a:rPr lang="en-US" sz="2800" i="1" baseline="0" dirty="0" smtClean="0">
                <a:solidFill>
                  <a:schemeClr val="accent2"/>
                </a:solidFill>
                <a:latin typeface="Cambria" panose="02040503050406030204" pitchFamily="18" charset="0"/>
              </a:rPr>
              <a:t> the world</a:t>
            </a:r>
            <a:br>
              <a:rPr lang="en-US" sz="2800" i="1" baseline="0" dirty="0" smtClean="0">
                <a:solidFill>
                  <a:schemeClr val="accent2"/>
                </a:solidFill>
                <a:latin typeface="Cambria" panose="02040503050406030204" pitchFamily="18" charset="0"/>
              </a:rPr>
            </a:br>
            <a:r>
              <a:rPr lang="en-US" sz="2800" i="1" baseline="0" dirty="0" smtClean="0">
                <a:solidFill>
                  <a:schemeClr val="accent2"/>
                </a:solidFill>
                <a:latin typeface="Cambria" panose="02040503050406030204" pitchFamily="18" charset="0"/>
              </a:rPr>
              <a:t>with greater knowledge</a:t>
            </a:r>
            <a:br>
              <a:rPr lang="en-US" sz="2800" i="1" baseline="0" dirty="0" smtClean="0">
                <a:solidFill>
                  <a:schemeClr val="accent2"/>
                </a:solidFill>
                <a:latin typeface="Cambria" panose="02040503050406030204" pitchFamily="18" charset="0"/>
              </a:rPr>
            </a:br>
            <a:r>
              <a:rPr lang="en-US" sz="2800" i="1" baseline="0" dirty="0" smtClean="0">
                <a:solidFill>
                  <a:schemeClr val="accent2"/>
                </a:solidFill>
                <a:latin typeface="Cambria" panose="02040503050406030204" pitchFamily="18" charset="0"/>
              </a:rPr>
              <a:t>and learning</a:t>
            </a:r>
            <a:endParaRPr lang="en-US" sz="2800" i="1" dirty="0">
              <a:solidFill>
                <a:schemeClr val="accent2"/>
              </a:solidFill>
              <a:latin typeface="Cambria" panose="02040503050406030204" pitchFamily="18"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31402985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68" userDrawn="1">
          <p15:clr>
            <a:srgbClr val="FBAE40"/>
          </p15:clr>
        </p15:guide>
        <p15:guide id="4" pos="726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8437326"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9838243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Blank for your own text)">
    <p:bg>
      <p:bgPr>
        <a:solidFill>
          <a:srgbClr val="D09B1A"/>
        </a:solidFill>
        <a:effectLst/>
      </p:bgPr>
    </p:bg>
    <p:spTree>
      <p:nvGrpSpPr>
        <p:cNvPr id="1" name=""/>
        <p:cNvGrpSpPr/>
        <p:nvPr/>
      </p:nvGrpSpPr>
      <p:grpSpPr>
        <a:xfrm>
          <a:off x="0" y="0"/>
          <a:ext cx="0" cy="0"/>
          <a:chOff x="0" y="0"/>
          <a:chExt cx="0" cy="0"/>
        </a:xfrm>
      </p:grpSpPr>
      <p:sp>
        <p:nvSpPr>
          <p:cNvPr id="15" name="Oval 14"/>
          <p:cNvSpPr/>
          <p:nvPr userDrawn="1"/>
        </p:nvSpPr>
        <p:spPr>
          <a:xfrm>
            <a:off x="5258285"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6" name="Oval 15"/>
          <p:cNvSpPr/>
          <p:nvPr userDrawn="1"/>
        </p:nvSpPr>
        <p:spPr>
          <a:xfrm>
            <a:off x="7976879" y="1650847"/>
            <a:ext cx="3556309" cy="3556306"/>
          </a:xfrm>
          <a:prstGeom prst="ellipse">
            <a:avLst/>
          </a:prstGeom>
          <a:solidFill>
            <a:schemeClr val="bg1">
              <a:alpha val="3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6" name="Text Placeholder 2"/>
          <p:cNvSpPr>
            <a:spLocks noGrp="1"/>
          </p:cNvSpPr>
          <p:nvPr>
            <p:ph type="body" sz="quarter" idx="10" hasCustomPrompt="1"/>
          </p:nvPr>
        </p:nvSpPr>
        <p:spPr>
          <a:xfrm>
            <a:off x="590400" y="676800"/>
            <a:ext cx="5504400" cy="5504400"/>
          </a:xfrm>
          <a:prstGeom prst="ellipse">
            <a:avLst/>
          </a:prstGeom>
          <a:solidFill>
            <a:schemeClr val="bg1">
              <a:alpha val="75000"/>
            </a:schemeClr>
          </a:solidFill>
        </p:spPr>
        <p:txBody>
          <a:bodyPr anchor="ctr" anchorCtr="0"/>
          <a:lstStyle>
            <a:lvl1pPr marL="0" indent="0" algn="l">
              <a:buNone/>
              <a:defRPr b="0" i="1" baseline="0">
                <a:solidFill>
                  <a:schemeClr val="accent2"/>
                </a:solidFill>
                <a:latin typeface="Cambria" panose="02040503050406030204" pitchFamily="18" charset="0"/>
              </a:defRPr>
            </a:lvl1pPr>
          </a:lstStyle>
          <a:p>
            <a:pPr algn="l"/>
            <a:r>
              <a:rPr lang="en-US" sz="2800" i="1" dirty="0" smtClean="0">
                <a:solidFill>
                  <a:schemeClr val="accent2"/>
                </a:solidFill>
                <a:latin typeface="Cambria" panose="02040503050406030204" pitchFamily="18" charset="0"/>
              </a:rPr>
              <a:t>Click here to add text</a:t>
            </a:r>
            <a:endParaRPr lang="en-US" sz="2800" i="1" dirty="0">
              <a:solidFill>
                <a:schemeClr val="accent2"/>
              </a:solidFill>
              <a:latin typeface="Cambria" panose="02040503050406030204" pitchFamily="18"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3188" y="796889"/>
            <a:ext cx="1800000" cy="400514"/>
          </a:xfrm>
          <a:prstGeom prst="rect">
            <a:avLst/>
          </a:prstGeom>
        </p:spPr>
      </p:pic>
    </p:spTree>
    <p:extLst>
      <p:ext uri="{BB962C8B-B14F-4D97-AF65-F5344CB8AC3E}">
        <p14:creationId xmlns:p14="http://schemas.microsoft.com/office/powerpoint/2010/main" val="695600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68">
          <p15:clr>
            <a:srgbClr val="FBAE40"/>
          </p15:clr>
        </p15:guide>
        <p15:guide id="4" pos="726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with Content (Im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4289246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16493551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with Content (Im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38294452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515131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with Content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7358235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998800"/>
            <a:ext cx="6817074"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Tree>
    <p:extLst>
      <p:ext uri="{BB962C8B-B14F-4D97-AF65-F5344CB8AC3E}">
        <p14:creationId xmlns:p14="http://schemas.microsoft.com/office/powerpoint/2010/main" val="22588583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with Content (Imag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0000" y="259200"/>
            <a:ext cx="6170400" cy="1728000"/>
          </a:xfrm>
        </p:spPr>
        <p:txBody>
          <a:bodyPr anchor="t">
            <a:normAutofit/>
          </a:bodyPr>
          <a:lstStyle>
            <a:lvl1pPr algn="l">
              <a:defRPr sz="3600" b="0" cap="none" baseline="0">
                <a:solidFill>
                  <a:srgbClr val="59155F"/>
                </a:solidFill>
              </a:defRPr>
            </a:lvl1pPr>
          </a:lstStyle>
          <a:p>
            <a:r>
              <a:rPr lang="en-US" dirty="0" smtClean="0"/>
              <a:t>Section Title, if required</a:t>
            </a:r>
            <a:endParaRPr lang="en-US" dirty="0"/>
          </a:p>
        </p:txBody>
      </p:sp>
      <p:sp>
        <p:nvSpPr>
          <p:cNvPr id="3" name="Text Placeholder 3"/>
          <p:cNvSpPr>
            <a:spLocks noGrp="1"/>
          </p:cNvSpPr>
          <p:nvPr>
            <p:ph type="body" sz="quarter" idx="10" hasCustomPrompt="1"/>
          </p:nvPr>
        </p:nvSpPr>
        <p:spPr>
          <a:xfrm>
            <a:off x="449263" y="2133600"/>
            <a:ext cx="6170400" cy="4030133"/>
          </a:xfrm>
        </p:spPr>
        <p:txBody>
          <a:bodyPr/>
          <a:lstStyle>
            <a:lvl1pPr marL="0" indent="0">
              <a:buNone/>
              <a:defRPr baseline="0"/>
            </a:lvl1pPr>
            <a:lvl2pPr marL="609585" indent="0">
              <a:buNone/>
              <a:defRPr/>
            </a:lvl2pPr>
            <a:lvl3pPr marL="1219170" indent="0">
              <a:buNone/>
              <a:defRPr/>
            </a:lvl3pPr>
            <a:lvl4pPr marL="1828755" indent="0">
              <a:buNone/>
              <a:defRPr/>
            </a:lvl4pPr>
            <a:lvl5pPr marL="2438339" indent="0">
              <a:buNone/>
              <a:defRPr/>
            </a:lvl5pPr>
          </a:lstStyle>
          <a:p>
            <a:pPr lvl="0"/>
            <a:r>
              <a:rPr lang="en-US" dirty="0" smtClean="0"/>
              <a:t>Additional content, if required</a:t>
            </a:r>
            <a:endParaRPr lang="en-GB" dirty="0"/>
          </a:p>
        </p:txBody>
      </p:sp>
    </p:spTree>
    <p:extLst>
      <p:ext uri="{BB962C8B-B14F-4D97-AF65-F5344CB8AC3E}">
        <p14:creationId xmlns:p14="http://schemas.microsoft.com/office/powerpoint/2010/main" val="33954919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0400" y="259200"/>
            <a:ext cx="11142000" cy="648000"/>
          </a:xfrm>
          <a:prstGeom prst="rect">
            <a:avLst/>
          </a:prstGeom>
        </p:spPr>
        <p:txBody>
          <a:bodyPr vert="horz" lIns="91440" tIns="45720" rIns="91440" bIns="45720" rtlCol="0" anchor="ctr">
            <a:normAutofit/>
          </a:bodyPr>
          <a:lstStyle/>
          <a:p>
            <a:r>
              <a:rPr lang="en-US" dirty="0" smtClean="0"/>
              <a:t>Subject</a:t>
            </a:r>
            <a:endParaRPr lang="en-US" dirty="0"/>
          </a:p>
        </p:txBody>
      </p:sp>
      <p:sp>
        <p:nvSpPr>
          <p:cNvPr id="3" name="Text Placeholder 2"/>
          <p:cNvSpPr>
            <a:spLocks noGrp="1"/>
          </p:cNvSpPr>
          <p:nvPr>
            <p:ph type="body" idx="1"/>
          </p:nvPr>
        </p:nvSpPr>
        <p:spPr>
          <a:xfrm>
            <a:off x="500400" y="1411200"/>
            <a:ext cx="11142000" cy="475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8" r:id="rId2"/>
    <p:sldLayoutId id="2147493477" r:id="rId3"/>
    <p:sldLayoutId id="2147493471" r:id="rId4"/>
    <p:sldLayoutId id="2147493478" r:id="rId5"/>
    <p:sldLayoutId id="2147493479" r:id="rId6"/>
    <p:sldLayoutId id="2147493480" r:id="rId7"/>
    <p:sldLayoutId id="2147493481" r:id="rId8"/>
    <p:sldLayoutId id="2147493482" r:id="rId9"/>
    <p:sldLayoutId id="2147493457" r:id="rId10"/>
    <p:sldLayoutId id="2147493473" r:id="rId11"/>
    <p:sldLayoutId id="2147493472" r:id="rId12"/>
    <p:sldLayoutId id="2147493474" r:id="rId13"/>
    <p:sldLayoutId id="2147493469" r:id="rId14"/>
    <p:sldLayoutId id="2147493475" r:id="rId15"/>
    <p:sldLayoutId id="2147493459" r:id="rId16"/>
    <p:sldLayoutId id="2147493476" r:id="rId17"/>
    <p:sldLayoutId id="2147493462" r:id="rId18"/>
    <p:sldLayoutId id="2147493467" r:id="rId19"/>
    <p:sldLayoutId id="2147493483" r:id="rId20"/>
  </p:sldLayoutIdLst>
  <p:timing>
    <p:tnLst>
      <p:par>
        <p:cTn id="1" dur="indefinite" restart="never" nodeType="tmRoot"/>
      </p:par>
    </p:tnLst>
  </p:timing>
  <p:txStyles>
    <p:titleStyle>
      <a:lvl1pPr algn="l" defTabSz="609585" rtl="0" eaLnBrk="1" latinLnBrk="0" hangingPunct="1">
        <a:spcBef>
          <a:spcPct val="0"/>
        </a:spcBef>
        <a:buNone/>
        <a:defRPr sz="36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450000" y="2491199"/>
            <a:ext cx="8380800" cy="2448000"/>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3600" kern="1200">
                <a:solidFill>
                  <a:schemeClr val="tx1"/>
                </a:solidFill>
                <a:latin typeface="+mj-lt"/>
                <a:ea typeface="+mj-ea"/>
                <a:cs typeface="+mj-cs"/>
              </a:defRPr>
            </a:lvl1pPr>
          </a:lstStyle>
          <a:p>
            <a:endParaRPr lang="en-GB" sz="5000" dirty="0" smtClean="0">
              <a:solidFill>
                <a:srgbClr val="002060"/>
              </a:solidFill>
            </a:endParaRPr>
          </a:p>
          <a:p>
            <a:r>
              <a:rPr lang="en-GB" sz="5000" b="1" dirty="0" smtClean="0">
                <a:solidFill>
                  <a:schemeClr val="tx2"/>
                </a:solidFill>
              </a:rPr>
              <a:t>Sunset on the North Sea?</a:t>
            </a:r>
            <a:endParaRPr lang="en-GB" sz="5000" b="1" dirty="0">
              <a:solidFill>
                <a:schemeClr val="tx2"/>
              </a:solidFill>
            </a:endParaRPr>
          </a:p>
        </p:txBody>
      </p:sp>
      <p:sp>
        <p:nvSpPr>
          <p:cNvPr id="6" name="Subtitle 2"/>
          <p:cNvSpPr txBox="1">
            <a:spLocks/>
          </p:cNvSpPr>
          <p:nvPr/>
        </p:nvSpPr>
        <p:spPr>
          <a:xfrm>
            <a:off x="449999" y="5014800"/>
            <a:ext cx="9533755" cy="1568880"/>
          </a:xfrm>
          <a:prstGeom prst="rect">
            <a:avLst/>
          </a:prstGeom>
        </p:spPr>
        <p:txBody>
          <a:bodyPr>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b="1" dirty="0" smtClean="0">
                <a:solidFill>
                  <a:schemeClr val="tx2"/>
                </a:solidFill>
                <a:latin typeface="Calibri"/>
                <a:cs typeface="Arial" charset="0"/>
                <a:sym typeface="Arial" charset="0"/>
              </a:rPr>
              <a:t>Joe Chapman, ‘Capturing the Energy</a:t>
            </a:r>
            <a:r>
              <a:rPr lang="en-GB" b="1" dirty="0" smtClean="0">
                <a:solidFill>
                  <a:schemeClr val="tx2"/>
                </a:solidFill>
                <a:latin typeface="Calibri"/>
                <a:cs typeface="Arial" charset="0"/>
                <a:sym typeface="Arial" charset="0"/>
              </a:rPr>
              <a:t>’, </a:t>
            </a:r>
          </a:p>
          <a:p>
            <a:pPr marL="0" indent="0">
              <a:buNone/>
            </a:pPr>
            <a:r>
              <a:rPr lang="en-GB" b="1" dirty="0" smtClean="0">
                <a:solidFill>
                  <a:schemeClr val="tx2"/>
                </a:solidFill>
                <a:latin typeface="Calibri"/>
                <a:cs typeface="Arial" charset="0"/>
                <a:sym typeface="Arial" charset="0"/>
              </a:rPr>
              <a:t>University of Aberdeen</a:t>
            </a:r>
            <a:endParaRPr lang="en-GB" b="1" dirty="0" smtClean="0">
              <a:solidFill>
                <a:schemeClr val="tx2"/>
              </a:solidFill>
              <a:latin typeface="Calibri"/>
              <a:cs typeface="Arial" charset="0"/>
              <a:sym typeface="Arial" charset="0"/>
            </a:endParaRPr>
          </a:p>
          <a:p>
            <a:pPr marL="0" indent="0">
              <a:buNone/>
            </a:pPr>
            <a:r>
              <a:rPr lang="en-GB" b="1" dirty="0" smtClean="0">
                <a:solidFill>
                  <a:schemeClr val="tx2"/>
                </a:solidFill>
                <a:latin typeface="Calibri"/>
                <a:cs typeface="Arial" charset="0"/>
                <a:sym typeface="Arial" charset="0"/>
              </a:rPr>
              <a:t>EOGAN Conference</a:t>
            </a:r>
            <a:r>
              <a:rPr lang="en-GB" b="1" dirty="0" smtClean="0">
                <a:solidFill>
                  <a:schemeClr val="tx2"/>
                </a:solidFill>
                <a:latin typeface="Calibri"/>
                <a:cs typeface="Arial" charset="0"/>
                <a:sym typeface="Arial" charset="0"/>
              </a:rPr>
              <a:t>, </a:t>
            </a:r>
            <a:r>
              <a:rPr lang="en-GB" b="1" dirty="0" smtClean="0">
                <a:solidFill>
                  <a:schemeClr val="tx2"/>
                </a:solidFill>
                <a:latin typeface="Calibri"/>
                <a:cs typeface="Arial" charset="0"/>
                <a:sym typeface="Arial" charset="0"/>
              </a:rPr>
              <a:t>Paris, 01-02 June </a:t>
            </a:r>
            <a:r>
              <a:rPr lang="en-GB" b="1" dirty="0" smtClean="0">
                <a:solidFill>
                  <a:schemeClr val="tx2"/>
                </a:solidFill>
                <a:latin typeface="Calibri"/>
                <a:cs typeface="Arial" charset="0"/>
                <a:sym typeface="Arial" charset="0"/>
              </a:rPr>
              <a:t>2017</a:t>
            </a:r>
            <a:endParaRPr lang="en-GB" b="1" dirty="0">
              <a:solidFill>
                <a:schemeClr val="tx2"/>
              </a:solidFill>
            </a:endParaRPr>
          </a:p>
        </p:txBody>
      </p:sp>
      <p:sp>
        <p:nvSpPr>
          <p:cNvPr id="7" name="TextBox 6"/>
          <p:cNvSpPr txBox="1"/>
          <p:nvPr/>
        </p:nvSpPr>
        <p:spPr>
          <a:xfrm>
            <a:off x="10241280" y="114607"/>
            <a:ext cx="1950720" cy="369332"/>
          </a:xfrm>
          <a:prstGeom prst="rect">
            <a:avLst/>
          </a:prstGeom>
          <a:noFill/>
        </p:spPr>
        <p:txBody>
          <a:bodyPr wrap="square" rtlCol="0">
            <a:spAutoFit/>
          </a:bodyPr>
          <a:lstStyle/>
          <a:p>
            <a:pPr algn="ctr"/>
            <a:r>
              <a:rPr lang="en-GB" sz="1800" dirty="0" smtClean="0">
                <a:solidFill>
                  <a:schemeClr val="tx2"/>
                </a:solidFill>
              </a:rPr>
              <a:t>Image © Shell UK</a:t>
            </a:r>
            <a:endParaRPr lang="en-GB" sz="1800" dirty="0">
              <a:solidFill>
                <a:schemeClr val="tx2"/>
              </a:solidFill>
            </a:endParaRPr>
          </a:p>
        </p:txBody>
      </p:sp>
    </p:spTree>
    <p:extLst>
      <p:ext uri="{BB962C8B-B14F-4D97-AF65-F5344CB8AC3E}">
        <p14:creationId xmlns:p14="http://schemas.microsoft.com/office/powerpoint/2010/main" val="2892759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1980s downturn</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1986: oil price shock</a:t>
            </a:r>
          </a:p>
          <a:p>
            <a:pPr marL="0" indent="0">
              <a:buNone/>
            </a:pPr>
            <a:endParaRPr lang="en-GB" sz="3000" dirty="0" smtClean="0">
              <a:latin typeface="+mj-lt"/>
            </a:endParaRPr>
          </a:p>
          <a:p>
            <a:pPr marL="0" indent="0">
              <a:buNone/>
            </a:pPr>
            <a:r>
              <a:rPr lang="en-GB" sz="3000" dirty="0" smtClean="0">
                <a:latin typeface="+mj-lt"/>
              </a:rPr>
              <a:t>“Virtual panic” hit Aberdeen</a:t>
            </a:r>
          </a:p>
          <a:p>
            <a:pPr>
              <a:buFontTx/>
              <a:buChar char="-"/>
            </a:pPr>
            <a:r>
              <a:rPr lang="en-GB" sz="3000" dirty="0">
                <a:latin typeface="+mj-lt"/>
              </a:rPr>
              <a:t>Job cuts and unemployment</a:t>
            </a:r>
          </a:p>
          <a:p>
            <a:pPr>
              <a:buFontTx/>
              <a:buChar char="-"/>
            </a:pPr>
            <a:r>
              <a:rPr lang="en-GB" sz="3000" dirty="0" smtClean="0">
                <a:latin typeface="+mj-lt"/>
              </a:rPr>
              <a:t>Housing market slump</a:t>
            </a:r>
          </a:p>
          <a:p>
            <a:pPr>
              <a:buFontTx/>
              <a:buChar char="-"/>
            </a:pPr>
            <a:r>
              <a:rPr lang="en-GB" sz="3000" dirty="0" smtClean="0">
                <a:latin typeface="+mj-lt"/>
              </a:rPr>
              <a:t>Exodus from the city</a:t>
            </a:r>
          </a:p>
          <a:p>
            <a:pPr>
              <a:buFontTx/>
              <a:buChar char="-"/>
            </a:pPr>
            <a:endParaRPr lang="en-GB" sz="3000" dirty="0">
              <a:latin typeface="+mj-lt"/>
            </a:endParaRPr>
          </a:p>
          <a:p>
            <a:pPr marL="0" indent="0">
              <a:buNone/>
            </a:pPr>
            <a:r>
              <a:rPr lang="en-GB" sz="3000" dirty="0" smtClean="0">
                <a:latin typeface="+mj-lt"/>
              </a:rPr>
              <a:t>Industry response: familiar?</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7069" y="1084982"/>
            <a:ext cx="4465331" cy="2342545"/>
          </a:xfrm>
          <a:prstGeom prst="rect">
            <a:avLst/>
          </a:prstGeom>
        </p:spPr>
      </p:pic>
      <p:pic>
        <p:nvPicPr>
          <p:cNvPr id="15" name="Picture 14"/>
          <p:cNvPicPr>
            <a:picLocks noChangeAspect="1"/>
          </p:cNvPicPr>
          <p:nvPr/>
        </p:nvPicPr>
        <p:blipFill>
          <a:blip r:embed="rId4"/>
          <a:stretch>
            <a:fillRect/>
          </a:stretch>
        </p:blipFill>
        <p:spPr>
          <a:xfrm>
            <a:off x="7173645" y="3611701"/>
            <a:ext cx="4468755" cy="2523963"/>
          </a:xfrm>
          <a:prstGeom prst="rect">
            <a:avLst/>
          </a:prstGeom>
        </p:spPr>
      </p:pic>
    </p:spTree>
    <p:extLst>
      <p:ext uri="{BB962C8B-B14F-4D97-AF65-F5344CB8AC3E}">
        <p14:creationId xmlns:p14="http://schemas.microsoft.com/office/powerpoint/2010/main" val="2536122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1980s: comparing then and now</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Today’s ‘culture change’ rhetoric is not new</a:t>
            </a:r>
          </a:p>
          <a:p>
            <a:pPr marL="0" indent="0">
              <a:buNone/>
            </a:pPr>
            <a:r>
              <a:rPr lang="en-GB" sz="3000" dirty="0" smtClean="0">
                <a:latin typeface="+mj-lt"/>
              </a:rPr>
              <a:t>1990s CRINE agenda – fizzled out</a:t>
            </a:r>
            <a:endParaRPr lang="en-GB" sz="3000" dirty="0">
              <a:latin typeface="+mj-lt"/>
            </a:endParaRPr>
          </a:p>
          <a:p>
            <a:pPr marL="0" indent="0">
              <a:buNone/>
            </a:pPr>
            <a:endParaRPr lang="en-GB" sz="3000" dirty="0" smtClean="0">
              <a:latin typeface="+mj-lt"/>
            </a:endParaRPr>
          </a:p>
          <a:p>
            <a:pPr marL="0" indent="0">
              <a:buNone/>
            </a:pPr>
            <a:r>
              <a:rPr lang="en-GB" sz="3000" dirty="0" smtClean="0">
                <a:latin typeface="+mj-lt"/>
              </a:rPr>
              <a:t>Now (again) processes under scrutiny</a:t>
            </a:r>
          </a:p>
          <a:p>
            <a:pPr marL="0" indent="0">
              <a:buNone/>
            </a:pPr>
            <a:r>
              <a:rPr lang="en-GB" sz="3000" dirty="0" smtClean="0">
                <a:latin typeface="+mj-lt"/>
              </a:rPr>
              <a:t>Also differences – structural factors</a:t>
            </a:r>
          </a:p>
          <a:p>
            <a:pPr marL="0" indent="0">
              <a:buNone/>
            </a:pPr>
            <a:r>
              <a:rPr lang="en-GB" sz="3000" dirty="0" smtClean="0">
                <a:latin typeface="+mj-lt"/>
              </a:rPr>
              <a:t>No longer just about cost-cutting</a:t>
            </a:r>
          </a:p>
          <a:p>
            <a:pPr marL="0" indent="0">
              <a:buNone/>
            </a:pPr>
            <a:endParaRPr lang="en-GB" sz="3000" dirty="0">
              <a:latin typeface="+mj-lt"/>
            </a:endParaRPr>
          </a:p>
          <a:p>
            <a:pPr marL="0" indent="0">
              <a:buNone/>
            </a:pPr>
            <a:r>
              <a:rPr lang="en-GB" sz="3000" dirty="0" smtClean="0">
                <a:latin typeface="+mj-lt"/>
              </a:rPr>
              <a:t>Oil price unlikely to bounce again</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7" name="Picture 6"/>
          <p:cNvPicPr>
            <a:picLocks noChangeAspect="1"/>
          </p:cNvPicPr>
          <p:nvPr/>
        </p:nvPicPr>
        <p:blipFill>
          <a:blip r:embed="rId3"/>
          <a:stretch>
            <a:fillRect/>
          </a:stretch>
        </p:blipFill>
        <p:spPr>
          <a:xfrm>
            <a:off x="7669095" y="3536721"/>
            <a:ext cx="3973305" cy="25481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095" y="1008881"/>
            <a:ext cx="3973305" cy="2383983"/>
          </a:xfrm>
          <a:prstGeom prst="rect">
            <a:avLst/>
          </a:prstGeom>
        </p:spPr>
      </p:pic>
    </p:spTree>
    <p:extLst>
      <p:ext uri="{BB962C8B-B14F-4D97-AF65-F5344CB8AC3E}">
        <p14:creationId xmlns:p14="http://schemas.microsoft.com/office/powerpoint/2010/main" val="294426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Aberdeen after oil?</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Wood: “back to really busy” by 2020</a:t>
            </a:r>
          </a:p>
          <a:p>
            <a:pPr marL="0" indent="0">
              <a:buNone/>
            </a:pPr>
            <a:r>
              <a:rPr lang="en-GB" sz="3000" dirty="0" smtClean="0">
                <a:latin typeface="+mj-lt"/>
              </a:rPr>
              <a:t>Estimates shaped by events and prices</a:t>
            </a:r>
            <a:endParaRPr lang="en-GB" sz="3000" dirty="0">
              <a:latin typeface="+mj-lt"/>
            </a:endParaRPr>
          </a:p>
          <a:p>
            <a:pPr marL="0" indent="0">
              <a:buNone/>
            </a:pPr>
            <a:endParaRPr lang="en-GB" sz="3000" dirty="0" smtClean="0">
              <a:latin typeface="+mj-lt"/>
            </a:endParaRPr>
          </a:p>
          <a:p>
            <a:pPr marL="0" indent="0">
              <a:buNone/>
            </a:pPr>
            <a:r>
              <a:rPr lang="en-GB" sz="3000" dirty="0" smtClean="0">
                <a:latin typeface="+mj-lt"/>
              </a:rPr>
              <a:t>How will historians see this decade?</a:t>
            </a:r>
          </a:p>
          <a:p>
            <a:pPr>
              <a:buFontTx/>
              <a:buChar char="-"/>
            </a:pPr>
            <a:r>
              <a:rPr lang="en-GB" sz="3000" dirty="0" smtClean="0">
                <a:latin typeface="+mj-lt"/>
              </a:rPr>
              <a:t>Dawn of decommissioning</a:t>
            </a:r>
          </a:p>
          <a:p>
            <a:pPr>
              <a:buFontTx/>
              <a:buChar char="-"/>
            </a:pPr>
            <a:r>
              <a:rPr lang="en-GB" sz="3000" dirty="0" smtClean="0">
                <a:latin typeface="+mj-lt"/>
              </a:rPr>
              <a:t>Investment and innovation</a:t>
            </a:r>
          </a:p>
          <a:p>
            <a:pPr>
              <a:buFontTx/>
              <a:buChar char="-"/>
            </a:pPr>
            <a:endParaRPr lang="en-GB" sz="3000" dirty="0">
              <a:latin typeface="+mj-lt"/>
            </a:endParaRPr>
          </a:p>
          <a:p>
            <a:pPr marL="0" indent="0">
              <a:buNone/>
            </a:pPr>
            <a:r>
              <a:rPr lang="en-GB" sz="3000" dirty="0" smtClean="0">
                <a:latin typeface="+mj-lt"/>
              </a:rPr>
              <a:t>From offshore oil to offshore wind… not yet</a:t>
            </a:r>
            <a:endParaRPr lang="en-GB" sz="3000" dirty="0">
              <a:latin typeface="+mj-lt"/>
            </a:endParaRP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2400" y="1292284"/>
            <a:ext cx="3810000" cy="190309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400" y="3430332"/>
            <a:ext cx="3810000" cy="2654549"/>
          </a:xfrm>
          <a:prstGeom prst="rect">
            <a:avLst/>
          </a:prstGeom>
        </p:spPr>
      </p:pic>
    </p:spTree>
    <p:extLst>
      <p:ext uri="{BB962C8B-B14F-4D97-AF65-F5344CB8AC3E}">
        <p14:creationId xmlns:p14="http://schemas.microsoft.com/office/powerpoint/2010/main" val="15686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Oil 2.0</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Oil can survive but this depends on:</a:t>
            </a:r>
          </a:p>
          <a:p>
            <a:pPr>
              <a:buFontTx/>
              <a:buChar char="-"/>
            </a:pPr>
            <a:r>
              <a:rPr lang="en-GB" sz="3000" dirty="0" smtClean="0">
                <a:latin typeface="+mj-lt"/>
              </a:rPr>
              <a:t>Turning talk about action</a:t>
            </a:r>
          </a:p>
          <a:p>
            <a:pPr>
              <a:buFontTx/>
              <a:buChar char="-"/>
            </a:pPr>
            <a:r>
              <a:rPr lang="en-GB" sz="3000" dirty="0" smtClean="0">
                <a:latin typeface="+mj-lt"/>
              </a:rPr>
              <a:t>Developing new technology</a:t>
            </a:r>
          </a:p>
          <a:p>
            <a:pPr>
              <a:buFontTx/>
              <a:buChar char="-"/>
            </a:pPr>
            <a:r>
              <a:rPr lang="en-GB" sz="3000" dirty="0" smtClean="0">
                <a:latin typeface="+mj-lt"/>
              </a:rPr>
              <a:t>Creating a stable tax regime</a:t>
            </a:r>
          </a:p>
          <a:p>
            <a:pPr marL="0" indent="0">
              <a:buNone/>
            </a:pPr>
            <a:endParaRPr lang="en-GB" sz="3000" dirty="0" smtClean="0">
              <a:latin typeface="+mj-lt"/>
            </a:endParaRPr>
          </a:p>
          <a:p>
            <a:pPr marL="0" indent="0">
              <a:buNone/>
            </a:pPr>
            <a:r>
              <a:rPr lang="en-GB" sz="3000" dirty="0" smtClean="0">
                <a:latin typeface="+mj-lt"/>
              </a:rPr>
              <a:t>Another referendum? Who can we trust?</a:t>
            </a:r>
            <a:endParaRPr lang="en-GB" sz="3000" dirty="0">
              <a:latin typeface="+mj-lt"/>
            </a:endParaRPr>
          </a:p>
          <a:p>
            <a:pPr marL="0" indent="0">
              <a:buNone/>
            </a:pPr>
            <a:r>
              <a:rPr lang="en-GB" sz="3000" dirty="0" smtClean="0">
                <a:latin typeface="+mj-lt"/>
              </a:rPr>
              <a:t>Transformation then, evolution now</a:t>
            </a:r>
          </a:p>
          <a:p>
            <a:pPr marL="0" indent="0">
              <a:buNone/>
            </a:pPr>
            <a:r>
              <a:rPr lang="en-GB" sz="3000" dirty="0" smtClean="0">
                <a:latin typeface="+mj-lt"/>
              </a:rPr>
              <a:t>Challenge conventional wisdom</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7650" y="954157"/>
            <a:ext cx="4214749" cy="5255843"/>
          </a:xfrm>
          <a:prstGeom prst="rect">
            <a:avLst/>
          </a:prstGeom>
        </p:spPr>
      </p:pic>
    </p:spTree>
    <p:extLst>
      <p:ext uri="{BB962C8B-B14F-4D97-AF65-F5344CB8AC3E}">
        <p14:creationId xmlns:p14="http://schemas.microsoft.com/office/powerpoint/2010/main" val="3260645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sp>
        <p:nvSpPr>
          <p:cNvPr id="10" name="Title 1"/>
          <p:cNvSpPr txBox="1">
            <a:spLocks/>
          </p:cNvSpPr>
          <p:nvPr/>
        </p:nvSpPr>
        <p:spPr>
          <a:xfrm>
            <a:off x="500400" y="684881"/>
            <a:ext cx="9151600" cy="648000"/>
          </a:xfrm>
          <a:prstGeom prst="rect">
            <a:avLst/>
          </a:prstGeom>
        </p:spPr>
        <p:txBody>
          <a:bodyPr vert="horz" lIns="91440" tIns="45720" rIns="91440" bIns="45720" rtlCol="0" anchor="ctr">
            <a:noAutofit/>
          </a:bodyPr>
          <a:lstStyle>
            <a:lvl1pPr algn="l" defTabSz="609585" rtl="0" eaLnBrk="1" latinLnBrk="0" hangingPunct="1">
              <a:spcBef>
                <a:spcPct val="0"/>
              </a:spcBef>
              <a:buNone/>
              <a:defRPr sz="3600" kern="1200">
                <a:solidFill>
                  <a:schemeClr val="tx1"/>
                </a:solidFill>
                <a:latin typeface="+mj-lt"/>
                <a:ea typeface="+mj-ea"/>
                <a:cs typeface="+mj-cs"/>
              </a:defRPr>
            </a:lvl1pPr>
          </a:lstStyle>
          <a:p>
            <a:r>
              <a:rPr lang="en-GB" sz="3200" b="1" dirty="0" smtClean="0"/>
              <a:t>Capturing the Energy</a:t>
            </a:r>
            <a:endParaRPr lang="en-GB" sz="3200" b="1" dirty="0"/>
          </a:p>
        </p:txBody>
      </p:sp>
      <p:sp>
        <p:nvSpPr>
          <p:cNvPr id="11" name="Content Placeholder 2"/>
          <p:cNvSpPr txBox="1">
            <a:spLocks/>
          </p:cNvSpPr>
          <p:nvPr/>
        </p:nvSpPr>
        <p:spPr>
          <a:xfrm>
            <a:off x="500400" y="1567838"/>
            <a:ext cx="11142000" cy="47520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sz="3000" dirty="0" smtClean="0">
                <a:latin typeface="+mj-lt"/>
              </a:rPr>
              <a:t>Learn from the past to inform the future</a:t>
            </a:r>
          </a:p>
          <a:p>
            <a:pPr>
              <a:buFontTx/>
              <a:buChar char="-"/>
            </a:pPr>
            <a:r>
              <a:rPr lang="en-GB" sz="3000" dirty="0" smtClean="0">
                <a:latin typeface="+mj-lt"/>
              </a:rPr>
              <a:t>Documenting the industry’s achievements</a:t>
            </a:r>
          </a:p>
          <a:p>
            <a:pPr>
              <a:buFontTx/>
              <a:buChar char="-"/>
            </a:pPr>
            <a:r>
              <a:rPr lang="en-GB" sz="3000" dirty="0" smtClean="0">
                <a:latin typeface="+mj-lt"/>
              </a:rPr>
              <a:t>Increasing awareness of its importance</a:t>
            </a:r>
          </a:p>
          <a:p>
            <a:pPr>
              <a:buFontTx/>
              <a:buChar char="-"/>
            </a:pPr>
            <a:r>
              <a:rPr lang="en-GB" sz="3000" dirty="0" smtClean="0">
                <a:latin typeface="+mj-lt"/>
              </a:rPr>
              <a:t>Assessing its economic and social impact</a:t>
            </a:r>
          </a:p>
          <a:p>
            <a:pPr marL="0" indent="0">
              <a:buNone/>
            </a:pPr>
            <a:endParaRPr lang="en-GB" sz="3000" dirty="0" smtClean="0">
              <a:latin typeface="+mj-lt"/>
            </a:endParaRPr>
          </a:p>
          <a:p>
            <a:pPr marL="0" indent="0">
              <a:buNone/>
            </a:pPr>
            <a:r>
              <a:rPr lang="en-GB" sz="3000" dirty="0" smtClean="0">
                <a:latin typeface="+mj-lt"/>
              </a:rPr>
              <a:t>Oil </a:t>
            </a:r>
            <a:r>
              <a:rPr lang="en-GB" sz="3000" dirty="0">
                <a:latin typeface="+mj-lt"/>
              </a:rPr>
              <a:t>&amp; Gas UK support; </a:t>
            </a:r>
            <a:r>
              <a:rPr lang="en-GB" sz="3000" dirty="0" smtClean="0">
                <a:latin typeface="+mj-lt"/>
              </a:rPr>
              <a:t>Steering Group oversight</a:t>
            </a:r>
          </a:p>
          <a:p>
            <a:pPr marL="0" indent="0">
              <a:buNone/>
            </a:pPr>
            <a:r>
              <a:rPr lang="en-GB" sz="3000" dirty="0" smtClean="0">
                <a:latin typeface="+mj-lt"/>
              </a:rPr>
              <a:t>2017: Murchison collection; OGA IM Strategy;</a:t>
            </a:r>
          </a:p>
          <a:p>
            <a:pPr marL="0" indent="0">
              <a:buNone/>
            </a:pPr>
            <a:r>
              <a:rPr lang="en-GB" sz="3000" dirty="0" smtClean="0">
                <a:latin typeface="+mj-lt"/>
              </a:rPr>
              <a:t>conferences; mobile app; Age of Oil exhibition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040" y="1105509"/>
            <a:ext cx="3321359" cy="4982039"/>
          </a:xfrm>
          <a:prstGeom prst="rect">
            <a:avLst/>
          </a:prstGeom>
        </p:spPr>
      </p:pic>
    </p:spTree>
    <p:extLst>
      <p:ext uri="{BB962C8B-B14F-4D97-AF65-F5344CB8AC3E}">
        <p14:creationId xmlns:p14="http://schemas.microsoft.com/office/powerpoint/2010/main" val="308019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61909"/>
          </a:xfrm>
          <a:prstGeom prst="rect">
            <a:avLst/>
          </a:prstGeom>
        </p:spPr>
      </p:pic>
      <p:sp>
        <p:nvSpPr>
          <p:cNvPr id="5" name="Title 1"/>
          <p:cNvSpPr txBox="1">
            <a:spLocks/>
          </p:cNvSpPr>
          <p:nvPr/>
        </p:nvSpPr>
        <p:spPr>
          <a:xfrm>
            <a:off x="450000" y="2491199"/>
            <a:ext cx="8380800" cy="2448000"/>
          </a:xfrm>
          <a:prstGeom prst="rect">
            <a:avLst/>
          </a:prstGeom>
        </p:spPr>
        <p:txBody>
          <a:bodyPr vert="horz" lIns="91440" tIns="45720" rIns="91440" bIns="45720" rtlCol="0" anchor="ctr">
            <a:normAutofit/>
          </a:bodyPr>
          <a:lstStyle>
            <a:lvl1pPr algn="l" defTabSz="609585" rtl="0" eaLnBrk="1" latinLnBrk="0" hangingPunct="1">
              <a:spcBef>
                <a:spcPct val="0"/>
              </a:spcBef>
              <a:buNone/>
              <a:defRPr sz="3600" kern="1200">
                <a:solidFill>
                  <a:schemeClr val="tx1"/>
                </a:solidFill>
                <a:latin typeface="+mj-lt"/>
                <a:ea typeface="+mj-ea"/>
                <a:cs typeface="+mj-cs"/>
              </a:defRPr>
            </a:lvl1pPr>
          </a:lstStyle>
          <a:p>
            <a:endParaRPr lang="en-GB" sz="5000" dirty="0" smtClean="0">
              <a:solidFill>
                <a:srgbClr val="002060"/>
              </a:solidFill>
            </a:endParaRPr>
          </a:p>
          <a:p>
            <a:r>
              <a:rPr lang="en-GB" sz="5000" b="1" dirty="0" smtClean="0">
                <a:solidFill>
                  <a:schemeClr val="tx2"/>
                </a:solidFill>
              </a:rPr>
              <a:t>Thank you. Questions?</a:t>
            </a:r>
            <a:endParaRPr lang="en-GB" sz="5000" b="1" dirty="0">
              <a:solidFill>
                <a:schemeClr val="tx2"/>
              </a:solidFill>
            </a:endParaRPr>
          </a:p>
        </p:txBody>
      </p:sp>
      <p:sp>
        <p:nvSpPr>
          <p:cNvPr id="6" name="Subtitle 2"/>
          <p:cNvSpPr txBox="1">
            <a:spLocks/>
          </p:cNvSpPr>
          <p:nvPr/>
        </p:nvSpPr>
        <p:spPr>
          <a:xfrm>
            <a:off x="450000" y="5014800"/>
            <a:ext cx="8531440" cy="1568880"/>
          </a:xfrm>
          <a:prstGeom prst="rect">
            <a:avLst/>
          </a:prstGeom>
        </p:spPr>
        <p:txBody>
          <a:bodyPr>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b="1" dirty="0" smtClean="0">
                <a:solidFill>
                  <a:schemeClr val="tx2"/>
                </a:solidFill>
                <a:latin typeface="Calibri"/>
                <a:cs typeface="Arial" charset="0"/>
                <a:sym typeface="Arial" charset="0"/>
              </a:rPr>
              <a:t>Email: joe.chapman@abdn.ac.uk</a:t>
            </a:r>
          </a:p>
          <a:p>
            <a:pPr marL="0" indent="0">
              <a:buNone/>
            </a:pPr>
            <a:r>
              <a:rPr lang="en-GB" b="1" dirty="0" smtClean="0">
                <a:solidFill>
                  <a:schemeClr val="tx2"/>
                </a:solidFill>
                <a:latin typeface="Calibri"/>
                <a:cs typeface="Arial" charset="0"/>
                <a:sym typeface="Arial" charset="0"/>
              </a:rPr>
              <a:t>Phone: 01224 272545</a:t>
            </a:r>
          </a:p>
          <a:p>
            <a:pPr marL="0" indent="0">
              <a:buNone/>
            </a:pPr>
            <a:r>
              <a:rPr lang="en-GB" b="1" dirty="0" smtClean="0">
                <a:solidFill>
                  <a:schemeClr val="tx2"/>
                </a:solidFill>
                <a:latin typeface="Calibri"/>
                <a:cs typeface="Arial" charset="0"/>
                <a:sym typeface="Arial" charset="0"/>
              </a:rPr>
              <a:t>Find me on LinkedIn and Twitter (@joechapman30)</a:t>
            </a:r>
            <a:endParaRPr lang="en-GB" b="1" dirty="0">
              <a:solidFill>
                <a:schemeClr val="tx2"/>
              </a:solidFill>
            </a:endParaRPr>
          </a:p>
        </p:txBody>
      </p:sp>
      <p:sp>
        <p:nvSpPr>
          <p:cNvPr id="7" name="TextBox 6"/>
          <p:cNvSpPr txBox="1"/>
          <p:nvPr/>
        </p:nvSpPr>
        <p:spPr>
          <a:xfrm>
            <a:off x="10241280" y="114607"/>
            <a:ext cx="1950720" cy="369332"/>
          </a:xfrm>
          <a:prstGeom prst="rect">
            <a:avLst/>
          </a:prstGeom>
          <a:noFill/>
        </p:spPr>
        <p:txBody>
          <a:bodyPr wrap="square" rtlCol="0">
            <a:spAutoFit/>
          </a:bodyPr>
          <a:lstStyle/>
          <a:p>
            <a:pPr algn="ctr"/>
            <a:r>
              <a:rPr lang="en-GB" sz="1800" dirty="0" smtClean="0">
                <a:solidFill>
                  <a:schemeClr val="tx2"/>
                </a:solidFill>
              </a:rPr>
              <a:t>Image © Shell UK</a:t>
            </a:r>
            <a:endParaRPr lang="en-GB" sz="1800" dirty="0">
              <a:solidFill>
                <a:schemeClr val="tx2"/>
              </a:solidFill>
            </a:endParaRPr>
          </a:p>
        </p:txBody>
      </p:sp>
    </p:spTree>
    <p:extLst>
      <p:ext uri="{BB962C8B-B14F-4D97-AF65-F5344CB8AC3E}">
        <p14:creationId xmlns:p14="http://schemas.microsoft.com/office/powerpoint/2010/main" val="888896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684881"/>
            <a:ext cx="9151600" cy="648000"/>
          </a:xfrm>
        </p:spPr>
        <p:txBody>
          <a:bodyPr>
            <a:noAutofit/>
          </a:bodyPr>
          <a:lstStyle/>
          <a:p>
            <a:r>
              <a:rPr lang="en-GB" sz="3200" b="1" dirty="0" smtClean="0"/>
              <a:t>Reports of North Sea oil’s death exaggerated?</a:t>
            </a:r>
            <a:endParaRPr lang="en-GB" sz="3200" b="1" dirty="0"/>
          </a:p>
        </p:txBody>
      </p:sp>
      <p:sp>
        <p:nvSpPr>
          <p:cNvPr id="3" name="Content Placeholder 2"/>
          <p:cNvSpPr>
            <a:spLocks noGrp="1"/>
          </p:cNvSpPr>
          <p:nvPr>
            <p:ph idx="1"/>
          </p:nvPr>
        </p:nvSpPr>
        <p:spPr>
          <a:xfrm>
            <a:off x="500400" y="1559599"/>
            <a:ext cx="11142000" cy="4752000"/>
          </a:xfrm>
        </p:spPr>
        <p:txBody>
          <a:bodyPr>
            <a:normAutofit/>
          </a:bodyPr>
          <a:lstStyle/>
          <a:p>
            <a:pPr marL="0" indent="0">
              <a:buNone/>
            </a:pPr>
            <a:r>
              <a:rPr lang="en-GB" sz="3000" dirty="0" smtClean="0">
                <a:latin typeface="+mj-lt"/>
              </a:rPr>
              <a:t>Overview</a:t>
            </a:r>
          </a:p>
          <a:p>
            <a:r>
              <a:rPr lang="en-GB" sz="3000" dirty="0" smtClean="0">
                <a:latin typeface="+mj-lt"/>
              </a:rPr>
              <a:t>Conventional wisdom</a:t>
            </a:r>
            <a:r>
              <a:rPr lang="en-GB" sz="3000" dirty="0">
                <a:latin typeface="+mj-lt"/>
              </a:rPr>
              <a:t> </a:t>
            </a:r>
            <a:endParaRPr lang="en-GB" sz="3000" dirty="0" smtClean="0">
              <a:latin typeface="+mj-lt"/>
            </a:endParaRPr>
          </a:p>
          <a:p>
            <a:r>
              <a:rPr lang="en-GB" sz="3000" dirty="0" smtClean="0">
                <a:latin typeface="+mj-lt"/>
              </a:rPr>
              <a:t>Current crisis in figures</a:t>
            </a:r>
          </a:p>
          <a:p>
            <a:r>
              <a:rPr lang="en-GB" sz="3000" dirty="0" smtClean="0">
                <a:latin typeface="+mj-lt"/>
              </a:rPr>
              <a:t>Aberdeen before oil </a:t>
            </a:r>
          </a:p>
          <a:p>
            <a:r>
              <a:rPr lang="en-GB" sz="3000" dirty="0" smtClean="0">
                <a:latin typeface="+mj-lt"/>
              </a:rPr>
              <a:t>Understated estimates</a:t>
            </a:r>
          </a:p>
          <a:p>
            <a:r>
              <a:rPr lang="en-GB" sz="3000" dirty="0" smtClean="0">
                <a:latin typeface="+mj-lt"/>
              </a:rPr>
              <a:t>1980s downturn</a:t>
            </a:r>
          </a:p>
          <a:p>
            <a:r>
              <a:rPr lang="en-GB" sz="3000" dirty="0" smtClean="0">
                <a:latin typeface="+mj-lt"/>
              </a:rPr>
              <a:t>Aberdeen after oil?</a:t>
            </a:r>
          </a:p>
          <a:p>
            <a:r>
              <a:rPr lang="en-GB" sz="3000" dirty="0" smtClean="0">
                <a:latin typeface="+mj-lt"/>
              </a:rPr>
              <a:t>‘Time for reflection’</a:t>
            </a:r>
          </a:p>
          <a:p>
            <a:endParaRPr lang="en-GB" sz="3000" dirty="0">
              <a:latin typeface="+mj-lt"/>
            </a:endParaRP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9668" y="1105509"/>
            <a:ext cx="2292732" cy="304379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9668" y="4149308"/>
            <a:ext cx="2292732" cy="1935573"/>
          </a:xfrm>
          <a:prstGeom prst="rect">
            <a:avLst/>
          </a:prstGeom>
        </p:spPr>
      </p:pic>
    </p:spTree>
    <p:extLst>
      <p:ext uri="{BB962C8B-B14F-4D97-AF65-F5344CB8AC3E}">
        <p14:creationId xmlns:p14="http://schemas.microsoft.com/office/powerpoint/2010/main" val="374912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684881"/>
            <a:ext cx="9151600" cy="648000"/>
          </a:xfrm>
        </p:spPr>
        <p:txBody>
          <a:bodyPr>
            <a:noAutofit/>
          </a:bodyPr>
          <a:lstStyle/>
          <a:p>
            <a:r>
              <a:rPr lang="en-GB" sz="3200" b="1" dirty="0" smtClean="0"/>
              <a:t>About the title…</a:t>
            </a:r>
            <a:endParaRPr lang="en-GB" sz="3200" b="1" dirty="0"/>
          </a:p>
        </p:txBody>
      </p:sp>
      <p:sp>
        <p:nvSpPr>
          <p:cNvPr id="3" name="Content Placeholder 2"/>
          <p:cNvSpPr>
            <a:spLocks noGrp="1"/>
          </p:cNvSpPr>
          <p:nvPr>
            <p:ph idx="1"/>
          </p:nvPr>
        </p:nvSpPr>
        <p:spPr>
          <a:xfrm>
            <a:off x="500400" y="1567838"/>
            <a:ext cx="11142000" cy="1809589"/>
          </a:xfrm>
        </p:spPr>
        <p:txBody>
          <a:bodyPr>
            <a:normAutofit/>
          </a:bodyPr>
          <a:lstStyle/>
          <a:p>
            <a:pPr marL="0" indent="0">
              <a:buNone/>
            </a:pPr>
            <a:r>
              <a:rPr lang="en-GB" sz="3000" dirty="0" smtClean="0">
                <a:latin typeface="+mj-lt"/>
              </a:rPr>
              <a:t>‘That’ Mark Twain quote – but how true is it?</a:t>
            </a:r>
          </a:p>
          <a:p>
            <a:pPr marL="0" indent="0">
              <a:buNone/>
            </a:pPr>
            <a:r>
              <a:rPr lang="en-GB" sz="3000" dirty="0" smtClean="0">
                <a:latin typeface="+mj-lt"/>
              </a:rPr>
              <a:t>Irony – reports of the quote also exaggerated</a:t>
            </a:r>
            <a:r>
              <a:rPr lang="en-GB" sz="3000" dirty="0" smtClean="0">
                <a:latin typeface="+mj-lt"/>
              </a:rPr>
              <a:t>!</a:t>
            </a:r>
          </a:p>
          <a:p>
            <a:pPr marL="0" indent="0">
              <a:buNone/>
            </a:pPr>
            <a:r>
              <a:rPr lang="en-GB" sz="3000" dirty="0" smtClean="0">
                <a:latin typeface="+mj-lt"/>
              </a:rPr>
              <a:t>Incorrect version from popular historical account</a:t>
            </a:r>
            <a:endParaRPr lang="en-GB" sz="3000" dirty="0" smtClean="0">
              <a:latin typeface="+mj-lt"/>
            </a:endParaRP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12" name="Picture 11"/>
          <p:cNvPicPr>
            <a:picLocks noChangeAspect="1"/>
          </p:cNvPicPr>
          <p:nvPr/>
        </p:nvPicPr>
        <p:blipFill>
          <a:blip r:embed="rId3"/>
          <a:stretch>
            <a:fillRect/>
          </a:stretch>
        </p:blipFill>
        <p:spPr>
          <a:xfrm>
            <a:off x="9179403" y="1107459"/>
            <a:ext cx="2462997" cy="2548349"/>
          </a:xfrm>
          <a:prstGeom prst="rect">
            <a:avLst/>
          </a:prstGeom>
        </p:spPr>
      </p:pic>
      <p:grpSp>
        <p:nvGrpSpPr>
          <p:cNvPr id="14" name="Group 13"/>
          <p:cNvGrpSpPr/>
          <p:nvPr/>
        </p:nvGrpSpPr>
        <p:grpSpPr>
          <a:xfrm>
            <a:off x="500063" y="3612384"/>
            <a:ext cx="11142337" cy="3211052"/>
            <a:chOff x="500063" y="3612384"/>
            <a:chExt cx="11142337" cy="3211052"/>
          </a:xfrm>
        </p:grpSpPr>
        <p:pic>
          <p:nvPicPr>
            <p:cNvPr id="11" name="Picture 10"/>
            <p:cNvPicPr>
              <a:picLocks noChangeAspect="1"/>
            </p:cNvPicPr>
            <p:nvPr/>
          </p:nvPicPr>
          <p:blipFill>
            <a:blip r:embed="rId4"/>
            <a:stretch>
              <a:fillRect/>
            </a:stretch>
          </p:blipFill>
          <p:spPr>
            <a:xfrm>
              <a:off x="9182100" y="3773287"/>
              <a:ext cx="2460300" cy="2477553"/>
            </a:xfrm>
            <a:prstGeom prst="rect">
              <a:avLst/>
            </a:prstGeom>
          </p:spPr>
        </p:pic>
        <p:sp>
          <p:nvSpPr>
            <p:cNvPr id="13" name="Content Placeholder 2"/>
            <p:cNvSpPr txBox="1">
              <a:spLocks/>
            </p:cNvSpPr>
            <p:nvPr/>
          </p:nvSpPr>
          <p:spPr>
            <a:xfrm>
              <a:off x="500063" y="3612384"/>
              <a:ext cx="11142000" cy="321105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dirty="0">
                  <a:latin typeface="+mj-lt"/>
                </a:rPr>
                <a:t>“It is my belief that nearly any invented quotation, </a:t>
              </a:r>
            </a:p>
            <a:p>
              <a:pPr marL="0" indent="0">
                <a:buNone/>
              </a:pPr>
              <a:r>
                <a:rPr lang="en-GB" sz="3000" dirty="0">
                  <a:latin typeface="+mj-lt"/>
                </a:rPr>
                <a:t>played with confidence, has a good chance to deceive.”</a:t>
              </a:r>
            </a:p>
            <a:p>
              <a:pPr marL="0" indent="0">
                <a:spcBef>
                  <a:spcPts val="0"/>
                </a:spcBef>
                <a:buFont typeface="Arial"/>
                <a:buNone/>
              </a:pPr>
              <a:endParaRPr lang="en-GB" sz="3000" dirty="0" smtClean="0">
                <a:latin typeface="+mj-lt"/>
              </a:endParaRPr>
            </a:p>
            <a:p>
              <a:pPr marL="0" indent="0">
                <a:buFont typeface="Arial"/>
                <a:buNone/>
              </a:pPr>
              <a:r>
                <a:rPr lang="en-GB" sz="3000" dirty="0" smtClean="0">
                  <a:latin typeface="+mj-lt"/>
                </a:rPr>
                <a:t>“</a:t>
              </a:r>
              <a:r>
                <a:rPr lang="en-GB" sz="3000" dirty="0" smtClean="0">
                  <a:latin typeface="+mj-lt"/>
                </a:rPr>
                <a:t>If you don’t read the newspaper you are ill-informed; </a:t>
              </a:r>
            </a:p>
            <a:p>
              <a:pPr marL="0" indent="0">
                <a:buFont typeface="Arial"/>
                <a:buNone/>
              </a:pPr>
              <a:r>
                <a:rPr lang="en-GB" sz="3000" dirty="0" smtClean="0">
                  <a:latin typeface="+mj-lt"/>
                </a:rPr>
                <a:t>if you do read the newspaper, you are misinformed.”</a:t>
              </a:r>
              <a:endParaRPr lang="en-GB" sz="3000" dirty="0">
                <a:latin typeface="+mj-lt"/>
              </a:endParaRPr>
            </a:p>
          </p:txBody>
        </p:sp>
      </p:grpSp>
    </p:spTree>
    <p:extLst>
      <p:ext uri="{BB962C8B-B14F-4D97-AF65-F5344CB8AC3E}">
        <p14:creationId xmlns:p14="http://schemas.microsoft.com/office/powerpoint/2010/main" val="15919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UK oil and gas – the current downturn</a:t>
            </a:r>
            <a:endParaRPr lang="en-GB" sz="3200" b="1" dirty="0"/>
          </a:p>
        </p:txBody>
      </p:sp>
      <p:sp>
        <p:nvSpPr>
          <p:cNvPr id="3" name="Content Placeholder 2"/>
          <p:cNvSpPr>
            <a:spLocks noGrp="1"/>
          </p:cNvSpPr>
          <p:nvPr>
            <p:ph idx="1"/>
          </p:nvPr>
        </p:nvSpPr>
        <p:spPr>
          <a:xfrm>
            <a:off x="500400" y="1567838"/>
            <a:ext cx="11305520" cy="4752000"/>
          </a:xfrm>
        </p:spPr>
        <p:txBody>
          <a:bodyPr>
            <a:normAutofit fontScale="92500" lnSpcReduction="10000"/>
          </a:bodyPr>
          <a:lstStyle/>
          <a:p>
            <a:pPr marL="0" indent="0">
              <a:buNone/>
            </a:pPr>
            <a:r>
              <a:rPr lang="en-GB" sz="3000" dirty="0" smtClean="0">
                <a:latin typeface="+mj-lt"/>
              </a:rPr>
              <a:t>Over </a:t>
            </a:r>
            <a:r>
              <a:rPr lang="en-GB" sz="3000" dirty="0" smtClean="0">
                <a:latin typeface="+mj-lt"/>
              </a:rPr>
              <a:t>100,000 jobs </a:t>
            </a:r>
            <a:r>
              <a:rPr lang="en-GB" sz="3000" dirty="0" smtClean="0">
                <a:latin typeface="+mj-lt"/>
              </a:rPr>
              <a:t>lost, 2014-16; </a:t>
            </a:r>
            <a:r>
              <a:rPr lang="en-GB" sz="3000" dirty="0" smtClean="0">
                <a:latin typeface="+mj-lt"/>
              </a:rPr>
              <a:t/>
            </a:r>
            <a:br>
              <a:rPr lang="en-GB" sz="3000" dirty="0" smtClean="0">
                <a:latin typeface="+mj-lt"/>
              </a:rPr>
            </a:br>
            <a:r>
              <a:rPr lang="en-GB" sz="3000" dirty="0" smtClean="0">
                <a:latin typeface="+mj-lt"/>
              </a:rPr>
              <a:t>360,000 more hit by 15-20% pay cut</a:t>
            </a:r>
          </a:p>
          <a:p>
            <a:pPr marL="0" indent="0">
              <a:buNone/>
            </a:pPr>
            <a:endParaRPr lang="en-GB" sz="3000" dirty="0">
              <a:latin typeface="+mj-lt"/>
            </a:endParaRPr>
          </a:p>
          <a:p>
            <a:pPr marL="0" indent="0">
              <a:buNone/>
            </a:pPr>
            <a:r>
              <a:rPr lang="en-GB" sz="3000" dirty="0" smtClean="0">
                <a:latin typeface="+mj-lt"/>
              </a:rPr>
              <a:t>Unemployment up by </a:t>
            </a:r>
            <a:r>
              <a:rPr lang="en-GB" sz="3000" dirty="0" smtClean="0">
                <a:latin typeface="+mj-lt"/>
              </a:rPr>
              <a:t>33% in </a:t>
            </a:r>
            <a:r>
              <a:rPr lang="en-GB" sz="3000" dirty="0" smtClean="0">
                <a:latin typeface="+mj-lt"/>
              </a:rPr>
              <a:t>1 year; </a:t>
            </a:r>
            <a:br>
              <a:rPr lang="en-GB" sz="3000" dirty="0" smtClean="0">
                <a:latin typeface="+mj-lt"/>
              </a:rPr>
            </a:br>
            <a:r>
              <a:rPr lang="en-GB" sz="3000" dirty="0" smtClean="0">
                <a:latin typeface="+mj-lt"/>
              </a:rPr>
              <a:t>use of </a:t>
            </a:r>
            <a:r>
              <a:rPr lang="en-GB" sz="3000" dirty="0" smtClean="0">
                <a:latin typeface="+mj-lt"/>
              </a:rPr>
              <a:t>food banks </a:t>
            </a:r>
            <a:r>
              <a:rPr lang="en-GB" sz="3000" dirty="0" smtClean="0">
                <a:latin typeface="+mj-lt"/>
              </a:rPr>
              <a:t>doubled</a:t>
            </a:r>
            <a:endParaRPr lang="en-GB" sz="3000" dirty="0" smtClean="0">
              <a:latin typeface="+mj-lt"/>
            </a:endParaRPr>
          </a:p>
          <a:p>
            <a:pPr marL="0" indent="0">
              <a:buNone/>
            </a:pPr>
            <a:endParaRPr lang="en-GB" sz="3000" dirty="0">
              <a:latin typeface="+mj-lt"/>
            </a:endParaRPr>
          </a:p>
          <a:p>
            <a:pPr marL="0" indent="0">
              <a:buNone/>
            </a:pPr>
            <a:r>
              <a:rPr lang="en-GB" sz="3000" dirty="0" smtClean="0">
                <a:latin typeface="+mj-lt"/>
              </a:rPr>
              <a:t>Companies cutting 15% of </a:t>
            </a:r>
            <a:r>
              <a:rPr lang="en-GB" sz="3000" dirty="0" smtClean="0">
                <a:latin typeface="+mj-lt"/>
              </a:rPr>
              <a:t>staff </a:t>
            </a:r>
            <a:r>
              <a:rPr lang="en-GB" sz="3000" dirty="0" smtClean="0">
                <a:latin typeface="+mj-lt"/>
              </a:rPr>
              <a:t/>
            </a:r>
            <a:br>
              <a:rPr lang="en-GB" sz="3000" dirty="0" smtClean="0">
                <a:latin typeface="+mj-lt"/>
              </a:rPr>
            </a:br>
            <a:r>
              <a:rPr lang="en-GB" sz="3000" dirty="0" smtClean="0">
                <a:latin typeface="+mj-lt"/>
              </a:rPr>
              <a:t>on average – nearly 1 in 6</a:t>
            </a:r>
          </a:p>
          <a:p>
            <a:pPr marL="0" indent="0">
              <a:buNone/>
            </a:pPr>
            <a:endParaRPr lang="en-GB" sz="3000" dirty="0" smtClean="0">
              <a:latin typeface="+mj-lt"/>
            </a:endParaRPr>
          </a:p>
          <a:p>
            <a:pPr marL="0" indent="0">
              <a:buNone/>
            </a:pPr>
            <a:r>
              <a:rPr lang="en-GB" sz="3000" dirty="0" smtClean="0">
                <a:latin typeface="+mj-lt"/>
              </a:rPr>
              <a:t>Oil price slump – revenue down 30%</a:t>
            </a:r>
            <a:endParaRPr lang="en-GB" sz="3000" dirty="0">
              <a:latin typeface="+mj-lt"/>
            </a:endParaRP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6740" y="1292284"/>
            <a:ext cx="4155660" cy="23375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6740" y="3747322"/>
            <a:ext cx="4155660" cy="2337559"/>
          </a:xfrm>
          <a:prstGeom prst="rect">
            <a:avLst/>
          </a:prstGeom>
        </p:spPr>
      </p:pic>
    </p:spTree>
    <p:extLst>
      <p:ext uri="{BB962C8B-B14F-4D97-AF65-F5344CB8AC3E}">
        <p14:creationId xmlns:p14="http://schemas.microsoft.com/office/powerpoint/2010/main" val="3707845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Impact on Aberdeen</a:t>
            </a:r>
            <a:endParaRPr lang="en-GB" sz="3200" b="1" dirty="0"/>
          </a:p>
        </p:txBody>
      </p:sp>
      <p:sp>
        <p:nvSpPr>
          <p:cNvPr id="3" name="Content Placeholder 2"/>
          <p:cNvSpPr>
            <a:spLocks noGrp="1"/>
          </p:cNvSpPr>
          <p:nvPr>
            <p:ph idx="1"/>
          </p:nvPr>
        </p:nvSpPr>
        <p:spPr>
          <a:xfrm>
            <a:off x="500400" y="1567838"/>
            <a:ext cx="11142000" cy="3701586"/>
          </a:xfrm>
        </p:spPr>
        <p:txBody>
          <a:bodyPr>
            <a:normAutofit/>
          </a:bodyPr>
          <a:lstStyle/>
          <a:p>
            <a:pPr marL="0" indent="0">
              <a:buNone/>
            </a:pPr>
            <a:r>
              <a:rPr lang="en-GB" sz="3000" dirty="0" smtClean="0">
                <a:latin typeface="+mj-lt"/>
              </a:rPr>
              <a:t>A shock for the ‘recession-proof’ city</a:t>
            </a:r>
          </a:p>
          <a:p>
            <a:pPr marL="0" indent="0">
              <a:buNone/>
            </a:pPr>
            <a:endParaRPr lang="en-GB" sz="3000" dirty="0">
              <a:latin typeface="+mj-lt"/>
            </a:endParaRPr>
          </a:p>
          <a:p>
            <a:pPr marL="0" indent="0">
              <a:buNone/>
            </a:pPr>
            <a:r>
              <a:rPr lang="en-GB" sz="3000" dirty="0" smtClean="0">
                <a:latin typeface="+mj-lt"/>
              </a:rPr>
              <a:t>Before: house prices rocketing; hotels full; </a:t>
            </a:r>
            <a:r>
              <a:rPr lang="en-GB" sz="3000" dirty="0">
                <a:latin typeface="+mj-lt"/>
              </a:rPr>
              <a:t/>
            </a:r>
            <a:br>
              <a:rPr lang="en-GB" sz="3000" dirty="0">
                <a:latin typeface="+mj-lt"/>
              </a:rPr>
            </a:br>
            <a:r>
              <a:rPr lang="en-GB" sz="3000" dirty="0" smtClean="0">
                <a:latin typeface="+mj-lt"/>
              </a:rPr>
              <a:t>shops &amp; restaurants always busy</a:t>
            </a:r>
          </a:p>
          <a:p>
            <a:pPr marL="0" indent="0">
              <a:buNone/>
            </a:pPr>
            <a:endParaRPr lang="en-GB" sz="3000" dirty="0" smtClean="0">
              <a:latin typeface="+mj-lt"/>
            </a:endParaRPr>
          </a:p>
          <a:p>
            <a:pPr marL="0" indent="0">
              <a:buNone/>
            </a:pPr>
            <a:r>
              <a:rPr lang="en-GB" sz="3000" dirty="0" smtClean="0">
                <a:latin typeface="+mj-lt"/>
              </a:rPr>
              <a:t>Now: a very different mood… </a:t>
            </a:r>
            <a:br>
              <a:rPr lang="en-GB" sz="3000" dirty="0" smtClean="0">
                <a:latin typeface="+mj-lt"/>
              </a:rPr>
            </a:br>
            <a:r>
              <a:rPr lang="en-GB" sz="3000" dirty="0" smtClean="0">
                <a:latin typeface="+mj-lt"/>
              </a:rPr>
              <a:t>but not bad news for everyone</a:t>
            </a:r>
            <a:endParaRPr lang="en-GB" sz="3000" dirty="0">
              <a:latin typeface="+mj-lt"/>
            </a:endParaRP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6469" y="1294440"/>
            <a:ext cx="3895932" cy="23375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6469" y="3749479"/>
            <a:ext cx="3895931" cy="2337558"/>
          </a:xfrm>
          <a:prstGeom prst="rect">
            <a:avLst/>
          </a:prstGeom>
        </p:spPr>
      </p:pic>
      <p:sp>
        <p:nvSpPr>
          <p:cNvPr id="12" name="Content Placeholder 2"/>
          <p:cNvSpPr txBox="1">
            <a:spLocks/>
          </p:cNvSpPr>
          <p:nvPr/>
        </p:nvSpPr>
        <p:spPr>
          <a:xfrm>
            <a:off x="500401" y="5502225"/>
            <a:ext cx="11142000" cy="702292"/>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Font typeface="Arial"/>
              <a:buNone/>
            </a:pPr>
            <a:r>
              <a:rPr lang="en-GB" sz="3000" dirty="0" smtClean="0">
                <a:latin typeface="+mj-lt"/>
              </a:rPr>
              <a:t>“We got a bit obsessed by oil.”</a:t>
            </a:r>
          </a:p>
          <a:p>
            <a:pPr marL="0" indent="0">
              <a:buFont typeface="Arial"/>
              <a:buNone/>
            </a:pPr>
            <a:endParaRPr lang="en-GB" sz="3000" dirty="0">
              <a:latin typeface="+mj-lt"/>
            </a:endParaRPr>
          </a:p>
        </p:txBody>
      </p:sp>
    </p:spTree>
    <p:extLst>
      <p:ext uri="{BB962C8B-B14F-4D97-AF65-F5344CB8AC3E}">
        <p14:creationId xmlns:p14="http://schemas.microsoft.com/office/powerpoint/2010/main" val="24668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Aberdeen before oil</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(Yes, this time did exist!)</a:t>
            </a:r>
          </a:p>
          <a:p>
            <a:pPr marL="0" indent="0">
              <a:buNone/>
            </a:pPr>
            <a:endParaRPr lang="en-GB" sz="3000" dirty="0">
              <a:latin typeface="+mj-lt"/>
            </a:endParaRPr>
          </a:p>
          <a:p>
            <a:pPr marL="0" indent="0">
              <a:buNone/>
            </a:pPr>
            <a:r>
              <a:rPr lang="en-GB" sz="3000" dirty="0" smtClean="0">
                <a:latin typeface="+mj-lt"/>
              </a:rPr>
              <a:t>1960s: traditional industries on decline;</a:t>
            </a:r>
          </a:p>
          <a:p>
            <a:pPr marL="0" indent="0">
              <a:buNone/>
            </a:pPr>
            <a:r>
              <a:rPr lang="en-GB" sz="3000" dirty="0" smtClean="0">
                <a:latin typeface="+mj-lt"/>
              </a:rPr>
              <a:t>a city ‘separate’ from the rest of the country</a:t>
            </a:r>
          </a:p>
          <a:p>
            <a:pPr marL="0" indent="0">
              <a:buNone/>
            </a:pPr>
            <a:endParaRPr lang="en-GB" sz="3000" dirty="0">
              <a:latin typeface="+mj-lt"/>
            </a:endParaRPr>
          </a:p>
          <a:p>
            <a:pPr marL="0" indent="0">
              <a:buNone/>
            </a:pPr>
            <a:r>
              <a:rPr lang="en-GB" sz="3000" dirty="0" smtClean="0">
                <a:latin typeface="+mj-lt"/>
              </a:rPr>
              <a:t>Gaskin report, 1969: ‘ignored’ North Sea potential</a:t>
            </a:r>
          </a:p>
          <a:p>
            <a:pPr marL="0" indent="0">
              <a:buNone/>
            </a:pPr>
            <a:r>
              <a:rPr lang="en-GB" sz="3000" dirty="0" smtClean="0">
                <a:latin typeface="+mj-lt"/>
              </a:rPr>
              <a:t>1970: </a:t>
            </a:r>
            <a:r>
              <a:rPr lang="en-GB" sz="3000" dirty="0" err="1" smtClean="0">
                <a:latin typeface="+mj-lt"/>
              </a:rPr>
              <a:t>Rubislaw</a:t>
            </a:r>
            <a:r>
              <a:rPr lang="en-GB" sz="3000" dirty="0" smtClean="0">
                <a:latin typeface="+mj-lt"/>
              </a:rPr>
              <a:t> closed; </a:t>
            </a:r>
            <a:r>
              <a:rPr lang="en-GB" sz="3000" dirty="0" err="1" smtClean="0">
                <a:latin typeface="+mj-lt"/>
              </a:rPr>
              <a:t>Ekofisk</a:t>
            </a:r>
            <a:r>
              <a:rPr lang="en-GB" sz="3000" dirty="0" smtClean="0">
                <a:latin typeface="+mj-lt"/>
              </a:rPr>
              <a:t> announced</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7686" y="954157"/>
            <a:ext cx="3034713" cy="5255843"/>
          </a:xfrm>
          <a:prstGeom prst="rect">
            <a:avLst/>
          </a:prstGeom>
        </p:spPr>
      </p:pic>
    </p:spTree>
    <p:extLst>
      <p:ext uri="{BB962C8B-B14F-4D97-AF65-F5344CB8AC3E}">
        <p14:creationId xmlns:p14="http://schemas.microsoft.com/office/powerpoint/2010/main" val="3060119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3559" y="1772723"/>
            <a:ext cx="5558841" cy="5085277"/>
          </a:xfrm>
          <a:prstGeom prst="rect">
            <a:avLst/>
          </a:prstGeom>
        </p:spPr>
      </p:pic>
      <p:sp>
        <p:nvSpPr>
          <p:cNvPr id="9" name="TextBox 8"/>
          <p:cNvSpPr txBox="1"/>
          <p:nvPr/>
        </p:nvSpPr>
        <p:spPr>
          <a:xfrm>
            <a:off x="9691680" y="6417518"/>
            <a:ext cx="1950720" cy="369332"/>
          </a:xfrm>
          <a:prstGeom prst="rect">
            <a:avLst/>
          </a:prstGeom>
          <a:noFill/>
        </p:spPr>
        <p:txBody>
          <a:bodyPr wrap="square" rtlCol="0">
            <a:spAutoFit/>
          </a:bodyPr>
          <a:lstStyle/>
          <a:p>
            <a:pPr algn="ctr"/>
            <a:r>
              <a:rPr lang="en-GB" sz="1800" b="1" dirty="0" smtClean="0">
                <a:solidFill>
                  <a:schemeClr val="tx2"/>
                </a:solidFill>
              </a:rPr>
              <a:t>Image © Shell UK</a:t>
            </a:r>
            <a:endParaRPr lang="en-GB" sz="1800" b="1" dirty="0">
              <a:solidFill>
                <a:schemeClr val="tx2"/>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3" y="0"/>
            <a:ext cx="6301212" cy="4114800"/>
          </a:xfrm>
          <a:prstGeom prst="rect">
            <a:avLst/>
          </a:prstGeom>
        </p:spPr>
      </p:pic>
      <p:sp>
        <p:nvSpPr>
          <p:cNvPr id="10" name="TextBox 9"/>
          <p:cNvSpPr txBox="1"/>
          <p:nvPr/>
        </p:nvSpPr>
        <p:spPr>
          <a:xfrm>
            <a:off x="573260" y="3468469"/>
            <a:ext cx="3269504" cy="646331"/>
          </a:xfrm>
          <a:prstGeom prst="rect">
            <a:avLst/>
          </a:prstGeom>
          <a:noFill/>
        </p:spPr>
        <p:txBody>
          <a:bodyPr wrap="square" rtlCol="0">
            <a:spAutoFit/>
          </a:bodyPr>
          <a:lstStyle/>
          <a:p>
            <a:r>
              <a:rPr lang="en-GB" sz="1800" b="1" dirty="0" smtClean="0">
                <a:solidFill>
                  <a:schemeClr val="bg1"/>
                </a:solidFill>
              </a:rPr>
              <a:t>Image courtesy of Aberdeen City and Aberdeenshire Archives</a:t>
            </a:r>
            <a:endParaRPr lang="en-GB" sz="1800" b="1" dirty="0">
              <a:solidFill>
                <a:schemeClr val="bg1"/>
              </a:solidFill>
            </a:endParaRPr>
          </a:p>
        </p:txBody>
      </p:sp>
    </p:spTree>
    <p:extLst>
      <p:ext uri="{BB962C8B-B14F-4D97-AF65-F5344CB8AC3E}">
        <p14:creationId xmlns:p14="http://schemas.microsoft.com/office/powerpoint/2010/main" val="2136964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Understated estimates</a:t>
            </a:r>
            <a:endParaRPr lang="en-GB" sz="3200" b="1" dirty="0"/>
          </a:p>
        </p:txBody>
      </p:sp>
      <p:sp>
        <p:nvSpPr>
          <p:cNvPr id="3" name="Content Placeholder 2"/>
          <p:cNvSpPr>
            <a:spLocks noGrp="1"/>
          </p:cNvSpPr>
          <p:nvPr>
            <p:ph idx="1"/>
          </p:nvPr>
        </p:nvSpPr>
        <p:spPr>
          <a:xfrm>
            <a:off x="500400" y="1567838"/>
            <a:ext cx="11142000" cy="4752000"/>
          </a:xfrm>
        </p:spPr>
        <p:txBody>
          <a:bodyPr>
            <a:normAutofit/>
          </a:bodyPr>
          <a:lstStyle/>
          <a:p>
            <a:pPr marL="0" indent="0">
              <a:buNone/>
            </a:pPr>
            <a:r>
              <a:rPr lang="en-GB" sz="3000" dirty="0" smtClean="0">
                <a:latin typeface="+mj-lt"/>
              </a:rPr>
              <a:t>Arrival of oil not a rapid development</a:t>
            </a:r>
          </a:p>
          <a:p>
            <a:pPr marL="0" indent="0">
              <a:buNone/>
            </a:pPr>
            <a:endParaRPr lang="en-GB" sz="3000" dirty="0">
              <a:latin typeface="+mj-lt"/>
            </a:endParaRPr>
          </a:p>
          <a:p>
            <a:pPr marL="0" indent="0">
              <a:buNone/>
            </a:pPr>
            <a:r>
              <a:rPr lang="en-GB" sz="3000" dirty="0" smtClean="0">
                <a:latin typeface="+mj-lt"/>
              </a:rPr>
              <a:t>Who were the main pessimists?</a:t>
            </a:r>
          </a:p>
          <a:p>
            <a:pPr marL="0" indent="0">
              <a:buNone/>
            </a:pPr>
            <a:r>
              <a:rPr lang="en-GB" sz="3000" dirty="0" smtClean="0">
                <a:latin typeface="+mj-lt"/>
              </a:rPr>
              <a:t>What were their motivations?</a:t>
            </a:r>
          </a:p>
          <a:p>
            <a:pPr marL="0" indent="0">
              <a:buNone/>
            </a:pPr>
            <a:endParaRPr lang="en-GB" sz="3000" dirty="0">
              <a:latin typeface="+mj-lt"/>
            </a:endParaRPr>
          </a:p>
          <a:p>
            <a:pPr marL="0" indent="0">
              <a:buNone/>
            </a:pPr>
            <a:r>
              <a:rPr lang="en-GB" sz="3000" dirty="0" smtClean="0">
                <a:latin typeface="+mj-lt"/>
              </a:rPr>
              <a:t>Business &amp; government in a ‘poker game’</a:t>
            </a:r>
          </a:p>
          <a:p>
            <a:pPr marL="0" indent="0">
              <a:buNone/>
            </a:pPr>
            <a:r>
              <a:rPr lang="en-GB" sz="3000" dirty="0" smtClean="0">
                <a:latin typeface="+mj-lt"/>
              </a:rPr>
              <a:t>--&gt; uncertainty --&gt; caution --&gt; lack of planning</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917" y="1294439"/>
            <a:ext cx="3786619" cy="233755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917" y="3749479"/>
            <a:ext cx="3786619" cy="2335402"/>
          </a:xfrm>
          <a:prstGeom prst="rect">
            <a:avLst/>
          </a:prstGeom>
        </p:spPr>
      </p:pic>
    </p:spTree>
    <p:extLst>
      <p:ext uri="{BB962C8B-B14F-4D97-AF65-F5344CB8AC3E}">
        <p14:creationId xmlns:p14="http://schemas.microsoft.com/office/powerpoint/2010/main" val="3533520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00" y="684881"/>
            <a:ext cx="9151600" cy="648000"/>
          </a:xfrm>
        </p:spPr>
        <p:txBody>
          <a:bodyPr>
            <a:noAutofit/>
          </a:bodyPr>
          <a:lstStyle/>
          <a:p>
            <a:r>
              <a:rPr lang="en-GB" sz="3200" b="1" dirty="0" smtClean="0"/>
              <a:t>Lessons to be learnt</a:t>
            </a:r>
            <a:endParaRPr lang="en-GB" sz="3200" b="1" dirty="0"/>
          </a:p>
        </p:txBody>
      </p:sp>
      <p:sp>
        <p:nvSpPr>
          <p:cNvPr id="3" name="Content Placeholder 2"/>
          <p:cNvSpPr>
            <a:spLocks noGrp="1"/>
          </p:cNvSpPr>
          <p:nvPr>
            <p:ph idx="1"/>
          </p:nvPr>
        </p:nvSpPr>
        <p:spPr>
          <a:xfrm>
            <a:off x="500400" y="1567838"/>
            <a:ext cx="11142000" cy="2567726"/>
          </a:xfrm>
        </p:spPr>
        <p:txBody>
          <a:bodyPr>
            <a:normAutofit lnSpcReduction="10000"/>
          </a:bodyPr>
          <a:lstStyle/>
          <a:p>
            <a:pPr marL="0" indent="0">
              <a:buNone/>
            </a:pPr>
            <a:r>
              <a:rPr lang="en-GB" sz="3000" dirty="0" smtClean="0">
                <a:latin typeface="+mj-lt"/>
              </a:rPr>
              <a:t>Not first instance of slow response to economic change</a:t>
            </a:r>
          </a:p>
          <a:p>
            <a:pPr marL="0" indent="0">
              <a:buNone/>
            </a:pPr>
            <a:r>
              <a:rPr lang="en-GB" sz="3000" dirty="0" smtClean="0">
                <a:latin typeface="+mj-lt"/>
              </a:rPr>
              <a:t>Innovation stifled; dearth of major oil entrepreneurs</a:t>
            </a:r>
          </a:p>
          <a:p>
            <a:pPr marL="0" indent="0">
              <a:buNone/>
            </a:pPr>
            <a:endParaRPr lang="en-GB" sz="3000" dirty="0" smtClean="0">
              <a:latin typeface="+mj-lt"/>
            </a:endParaRPr>
          </a:p>
          <a:p>
            <a:pPr marL="0" indent="0">
              <a:buNone/>
            </a:pPr>
            <a:r>
              <a:rPr lang="en-GB" sz="3000" dirty="0" smtClean="0">
                <a:latin typeface="+mj-lt"/>
              </a:rPr>
              <a:t>Parallels – political significance; need for decisive action</a:t>
            </a:r>
          </a:p>
          <a:p>
            <a:pPr marL="0" indent="0">
              <a:buNone/>
            </a:pPr>
            <a:r>
              <a:rPr lang="en-GB" sz="3000" dirty="0" smtClean="0">
                <a:latin typeface="+mj-lt"/>
              </a:rPr>
              <a:t>Indyref: oil industry high on the political agenda</a:t>
            </a:r>
          </a:p>
        </p:txBody>
      </p:sp>
      <p:sp>
        <p:nvSpPr>
          <p:cNvPr id="4" name="Text Placeholder 3"/>
          <p:cNvSpPr>
            <a:spLocks noGrp="1"/>
          </p:cNvSpPr>
          <p:nvPr>
            <p:ph type="body" sz="quarter" idx="10"/>
          </p:nvPr>
        </p:nvSpPr>
        <p:spPr/>
        <p:txBody>
          <a:bodyPr>
            <a:normAutofit lnSpcReduction="10000"/>
          </a:bodyPr>
          <a:lstStyle/>
          <a:p>
            <a:r>
              <a:rPr lang="en-GB" dirty="0" smtClean="0"/>
              <a:t>Capturing the Energy</a:t>
            </a:r>
            <a:endParaRPr lang="en-GB" dirty="0"/>
          </a:p>
        </p:txBody>
      </p:sp>
      <p:sp>
        <p:nvSpPr>
          <p:cNvPr id="5" name="Text Placeholder 4"/>
          <p:cNvSpPr>
            <a:spLocks noGrp="1"/>
          </p:cNvSpPr>
          <p:nvPr>
            <p:ph type="body" sz="quarter" idx="11"/>
          </p:nvPr>
        </p:nvSpPr>
        <p:spPr/>
        <p:txBody>
          <a:bodyPr/>
          <a:lstStyle/>
          <a:p>
            <a:r>
              <a:rPr lang="en-GB" dirty="0" smtClean="0"/>
              <a:t>www.capturing-the-energy.org.uk</a:t>
            </a:r>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3348" y="1294439"/>
            <a:ext cx="1979052" cy="2512729"/>
          </a:xfrm>
          <a:prstGeom prst="rect">
            <a:avLst/>
          </a:prstGeom>
        </p:spPr>
      </p:pic>
      <p:grpSp>
        <p:nvGrpSpPr>
          <p:cNvPr id="13" name="Group 12"/>
          <p:cNvGrpSpPr/>
          <p:nvPr/>
        </p:nvGrpSpPr>
        <p:grpSpPr>
          <a:xfrm>
            <a:off x="500400" y="4042125"/>
            <a:ext cx="11142000" cy="2042756"/>
            <a:chOff x="500400" y="4042125"/>
            <a:chExt cx="11142000" cy="2042756"/>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8266" y="4042125"/>
              <a:ext cx="3064134" cy="2042756"/>
            </a:xfrm>
            <a:prstGeom prst="rect">
              <a:avLst/>
            </a:prstGeom>
          </p:spPr>
        </p:pic>
        <p:sp>
          <p:nvSpPr>
            <p:cNvPr id="12" name="Content Placeholder 2"/>
            <p:cNvSpPr txBox="1">
              <a:spLocks/>
            </p:cNvSpPr>
            <p:nvPr/>
          </p:nvSpPr>
          <p:spPr>
            <a:xfrm>
              <a:off x="500400" y="4494956"/>
              <a:ext cx="11142000" cy="1261976"/>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1pPr>
              <a:lvl2pPr marL="990575" indent="-380990"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2pPr>
              <a:lvl3pPr marL="1523962" indent="-304792" algn="l" defTabSz="609585" rtl="0" eaLnBrk="1" latinLnBrk="0" hangingPunct="1">
                <a:spcBef>
                  <a:spcPct val="20000"/>
                </a:spcBef>
                <a:buFont typeface="Arial"/>
                <a:buChar char="•"/>
                <a:defRPr sz="2800" kern="1200">
                  <a:solidFill>
                    <a:schemeClr val="tx1"/>
                  </a:solidFill>
                  <a:latin typeface="Calibri Light" panose="020F0302020204030204" pitchFamily="34" charset="0"/>
                  <a:ea typeface="+mn-ea"/>
                  <a:cs typeface="+mn-cs"/>
                </a:defRPr>
              </a:lvl3pPr>
              <a:lvl4pPr marL="2133547"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4pPr>
              <a:lvl5pPr marL="2743131" indent="-304792" algn="l" defTabSz="609585" rtl="0" eaLnBrk="1" latinLnBrk="0" hangingPunct="1">
                <a:spcBef>
                  <a:spcPct val="20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3000" dirty="0">
                  <a:latin typeface="+mj-lt"/>
                </a:rPr>
                <a:t>Now: </a:t>
              </a:r>
              <a:r>
                <a:rPr lang="en-GB" sz="3000" dirty="0" smtClean="0">
                  <a:latin typeface="+mj-lt"/>
                </a:rPr>
                <a:t>Wood Review --&gt; Oil </a:t>
              </a:r>
              <a:r>
                <a:rPr lang="en-GB" sz="3000" dirty="0">
                  <a:latin typeface="+mj-lt"/>
                </a:rPr>
                <a:t>&amp; Gas </a:t>
              </a:r>
              <a:r>
                <a:rPr lang="en-GB" sz="3000" dirty="0" smtClean="0">
                  <a:latin typeface="+mj-lt"/>
                </a:rPr>
                <a:t>Authority</a:t>
              </a:r>
            </a:p>
            <a:p>
              <a:pPr marL="0" indent="0">
                <a:buNone/>
              </a:pPr>
              <a:r>
                <a:rPr lang="en-GB" sz="3000" dirty="0" smtClean="0">
                  <a:latin typeface="+mj-lt"/>
                </a:rPr>
                <a:t>‘Maximising Economic Recovery’ agenda</a:t>
              </a:r>
            </a:p>
          </p:txBody>
        </p:sp>
      </p:grpSp>
    </p:spTree>
    <p:extLst>
      <p:ext uri="{BB962C8B-B14F-4D97-AF65-F5344CB8AC3E}">
        <p14:creationId xmlns:p14="http://schemas.microsoft.com/office/powerpoint/2010/main" val="89761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oA Staff Theme">
      <a:dk1>
        <a:sysClr val="windowText" lastClr="000000"/>
      </a:dk1>
      <a:lt1>
        <a:sysClr val="window" lastClr="FFFFFF"/>
      </a:lt1>
      <a:dk2>
        <a:srgbClr val="FFFFFF"/>
      </a:dk2>
      <a:lt2>
        <a:srgbClr val="EEECE1"/>
      </a:lt2>
      <a:accent1>
        <a:srgbClr val="AB1A24"/>
      </a:accent1>
      <a:accent2>
        <a:srgbClr val="D09B1A"/>
      </a:accent2>
      <a:accent3>
        <a:srgbClr val="FFDD00"/>
      </a:accent3>
      <a:accent4>
        <a:srgbClr val="5C284F"/>
      </a:accent4>
      <a:accent5>
        <a:srgbClr val="224597"/>
      </a:accent5>
      <a:accent6>
        <a:srgbClr val="AB1A24"/>
      </a:accent6>
      <a:hlink>
        <a:srgbClr val="224597"/>
      </a:hlink>
      <a:folHlink>
        <a:srgbClr val="5C2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aff Alumni Corporate Public Template.potx" id="{34085372-F02E-400A-BB64-018933E240AC}" vid="{52D82305-1436-4837-BAB5-EC1E6BAD49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Staff Alumni Corporate Public Template</Template>
  <TotalTime>0</TotalTime>
  <Words>1217</Words>
  <Application>Microsoft Office PowerPoint</Application>
  <PresentationFormat>Widescreen</PresentationFormat>
  <Paragraphs>294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Office Theme</vt:lpstr>
      <vt:lpstr>PowerPoint Presentation</vt:lpstr>
      <vt:lpstr>Reports of North Sea oil’s death exaggerated?</vt:lpstr>
      <vt:lpstr>About the title…</vt:lpstr>
      <vt:lpstr>UK oil and gas – the current downturn</vt:lpstr>
      <vt:lpstr>Impact on Aberdeen</vt:lpstr>
      <vt:lpstr>Aberdeen before oil</vt:lpstr>
      <vt:lpstr>PowerPoint Presentation</vt:lpstr>
      <vt:lpstr>Understated estimates</vt:lpstr>
      <vt:lpstr>Lessons to be learnt</vt:lpstr>
      <vt:lpstr>1980s downturn</vt:lpstr>
      <vt:lpstr>1980s: comparing then and now</vt:lpstr>
      <vt:lpstr>Aberdeen after oil?</vt:lpstr>
      <vt:lpstr>Oil 2.0</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2016-09-06T09:43:26Z</dcterms:created>
  <dcterms:modified xsi:type="dcterms:W3CDTF">2017-05-30T10:34:01Z</dcterms:modified>
  <cp:contentStatus/>
</cp:coreProperties>
</file>